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sldIdLst>
    <p:sldId id="258" r:id="rId2"/>
    <p:sldId id="269" r:id="rId3"/>
    <p:sldId id="260" r:id="rId4"/>
    <p:sldId id="263" r:id="rId5"/>
    <p:sldId id="259" r:id="rId6"/>
    <p:sldId id="271" r:id="rId7"/>
    <p:sldId id="264" r:id="rId8"/>
    <p:sldId id="262" r:id="rId9"/>
    <p:sldId id="265" r:id="rId10"/>
    <p:sldId id="266" r:id="rId11"/>
    <p:sldId id="267" r:id="rId12"/>
    <p:sldId id="268" r:id="rId13"/>
    <p:sldId id="257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000C8-0706-4975-A5E7-42B6EF3C30B2}" type="datetimeFigureOut">
              <a:rPr lang="sl-SI" smtClean="0"/>
              <a:t>1. 11. 2021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F316EB1-9EF2-4D11-9037-8A1913D7D99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65688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000C8-0706-4975-A5E7-42B6EF3C30B2}" type="datetimeFigureOut">
              <a:rPr lang="sl-SI" smtClean="0"/>
              <a:t>1. 11. 2021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F316EB1-9EF2-4D11-9037-8A1913D7D99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64100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000C8-0706-4975-A5E7-42B6EF3C30B2}" type="datetimeFigureOut">
              <a:rPr lang="sl-SI" smtClean="0"/>
              <a:t>1. 11. 2021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F316EB1-9EF2-4D11-9037-8A1913D7D99F}" type="slidenum">
              <a:rPr lang="sl-SI" smtClean="0"/>
              <a:t>‹#›</a:t>
            </a:fld>
            <a:endParaRPr lang="sl-SI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375061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000C8-0706-4975-A5E7-42B6EF3C30B2}" type="datetimeFigureOut">
              <a:rPr lang="sl-SI" smtClean="0"/>
              <a:t>1. 11. 2021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F316EB1-9EF2-4D11-9037-8A1913D7D99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677799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000C8-0706-4975-A5E7-42B6EF3C30B2}" type="datetimeFigureOut">
              <a:rPr lang="sl-SI" smtClean="0"/>
              <a:t>1. 11. 2021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F316EB1-9EF2-4D11-9037-8A1913D7D99F}" type="slidenum">
              <a:rPr lang="sl-SI" smtClean="0"/>
              <a:t>‹#›</a:t>
            </a:fld>
            <a:endParaRPr lang="sl-SI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250435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000C8-0706-4975-A5E7-42B6EF3C30B2}" type="datetimeFigureOut">
              <a:rPr lang="sl-SI" smtClean="0"/>
              <a:t>1. 11. 2021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F316EB1-9EF2-4D11-9037-8A1913D7D99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366259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000C8-0706-4975-A5E7-42B6EF3C30B2}" type="datetimeFigureOut">
              <a:rPr lang="sl-SI" smtClean="0"/>
              <a:t>1. 11. 2021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6EB1-9EF2-4D11-9037-8A1913D7D99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570495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000C8-0706-4975-A5E7-42B6EF3C30B2}" type="datetimeFigureOut">
              <a:rPr lang="sl-SI" smtClean="0"/>
              <a:t>1. 11. 2021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6EB1-9EF2-4D11-9037-8A1913D7D99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45206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000C8-0706-4975-A5E7-42B6EF3C30B2}" type="datetimeFigureOut">
              <a:rPr lang="sl-SI" smtClean="0"/>
              <a:t>1. 11. 2021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6EB1-9EF2-4D11-9037-8A1913D7D99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80765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000C8-0706-4975-A5E7-42B6EF3C30B2}" type="datetimeFigureOut">
              <a:rPr lang="sl-SI" smtClean="0"/>
              <a:t>1. 11. 2021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F316EB1-9EF2-4D11-9037-8A1913D7D99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99410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000C8-0706-4975-A5E7-42B6EF3C30B2}" type="datetimeFigureOut">
              <a:rPr lang="sl-SI" smtClean="0"/>
              <a:t>1. 11. 2021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F316EB1-9EF2-4D11-9037-8A1913D7D99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29168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000C8-0706-4975-A5E7-42B6EF3C30B2}" type="datetimeFigureOut">
              <a:rPr lang="sl-SI" smtClean="0"/>
              <a:t>1. 11. 2021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F316EB1-9EF2-4D11-9037-8A1913D7D99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30474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000C8-0706-4975-A5E7-42B6EF3C30B2}" type="datetimeFigureOut">
              <a:rPr lang="sl-SI" smtClean="0"/>
              <a:t>1. 11. 2021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6EB1-9EF2-4D11-9037-8A1913D7D99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38243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000C8-0706-4975-A5E7-42B6EF3C30B2}" type="datetimeFigureOut">
              <a:rPr lang="sl-SI" smtClean="0"/>
              <a:t>1. 11. 2021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6EB1-9EF2-4D11-9037-8A1913D7D99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05397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000C8-0706-4975-A5E7-42B6EF3C30B2}" type="datetimeFigureOut">
              <a:rPr lang="sl-SI" smtClean="0"/>
              <a:t>1. 11. 2021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6EB1-9EF2-4D11-9037-8A1913D7D99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17622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000C8-0706-4975-A5E7-42B6EF3C30B2}" type="datetimeFigureOut">
              <a:rPr lang="sl-SI" smtClean="0"/>
              <a:t>1. 11. 2021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F316EB1-9EF2-4D11-9037-8A1913D7D99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62379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000C8-0706-4975-A5E7-42B6EF3C30B2}" type="datetimeFigureOut">
              <a:rPr lang="sl-SI" smtClean="0"/>
              <a:t>1. 11. 2021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F316EB1-9EF2-4D11-9037-8A1913D7D99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11574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emf"/><Relationship Id="rId4" Type="http://schemas.openxmlformats.org/officeDocument/2006/relationships/hyperlink" Target="https://mepi.si/o-programu/pomen-za-mlade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hyperlink" Target="https://mepi.si/mladi/o-programu-mepi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46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ka 12">
            <a:extLst>
              <a:ext uri="{FF2B5EF4-FFF2-40B4-BE49-F238E27FC236}">
                <a16:creationId xmlns:a16="http://schemas.microsoft.com/office/drawing/2014/main" id="{B3D3430B-156E-4B29-A835-1BBC645634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25" y="5781855"/>
            <a:ext cx="3049825" cy="1076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FC339DD4-837A-4512-9F14-99D1A82949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625" y="0"/>
            <a:ext cx="1632714" cy="1413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Naslov 1">
            <a:extLst>
              <a:ext uri="{FF2B5EF4-FFF2-40B4-BE49-F238E27FC236}">
                <a16:creationId xmlns:a16="http://schemas.microsoft.com/office/drawing/2014/main" id="{1A0F32CE-523D-44CC-99D6-50424A9AAD2F}"/>
              </a:ext>
            </a:extLst>
          </p:cNvPr>
          <p:cNvSpPr txBox="1">
            <a:spLocks/>
          </p:cNvSpPr>
          <p:nvPr/>
        </p:nvSpPr>
        <p:spPr>
          <a:xfrm>
            <a:off x="1524000" y="236641"/>
            <a:ext cx="9144000" cy="140766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sl-SI" sz="4400" b="1" dirty="0">
                <a:solidFill>
                  <a:schemeClr val="accent5"/>
                </a:solidFill>
                <a:latin typeface="Segoe Print" panose="02000600000000000000" pitchFamily="2" charset="0"/>
              </a:rPr>
              <a:t>MEPI ODPRAVE V OŠ</a:t>
            </a:r>
            <a:br>
              <a:rPr lang="sl-SI" sz="4400" b="1" dirty="0">
                <a:solidFill>
                  <a:schemeClr val="accent5"/>
                </a:solidFill>
                <a:latin typeface="Segoe Print" panose="02000600000000000000" pitchFamily="2" charset="0"/>
              </a:rPr>
            </a:br>
            <a:r>
              <a:rPr lang="sl-SI" sz="2900" b="1" dirty="0">
                <a:solidFill>
                  <a:schemeClr val="accent5"/>
                </a:solidFill>
                <a:latin typeface="Segoe Print" panose="02000600000000000000" pitchFamily="2" charset="0"/>
              </a:rPr>
              <a:t>KAJ JE MEPI?</a:t>
            </a:r>
            <a:endParaRPr lang="sl-SI" sz="4400" b="1" dirty="0">
              <a:solidFill>
                <a:schemeClr val="accent5"/>
              </a:solidFill>
              <a:latin typeface="Segoe Print" panose="02000600000000000000" pitchFamily="2" charset="0"/>
            </a:endParaRPr>
          </a:p>
        </p:txBody>
      </p:sp>
      <p:sp>
        <p:nvSpPr>
          <p:cNvPr id="2" name="PoljeZBesedilom 1">
            <a:extLst>
              <a:ext uri="{FF2B5EF4-FFF2-40B4-BE49-F238E27FC236}">
                <a16:creationId xmlns:a16="http://schemas.microsoft.com/office/drawing/2014/main" id="{36CA2439-F054-453E-8001-3EADED86BF6A}"/>
              </a:ext>
            </a:extLst>
          </p:cNvPr>
          <p:cNvSpPr txBox="1"/>
          <p:nvPr/>
        </p:nvSpPr>
        <p:spPr>
          <a:xfrm>
            <a:off x="2847975" y="1847850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sz="2400" i="0" dirty="0">
              <a:solidFill>
                <a:srgbClr val="212529"/>
              </a:solidFill>
              <a:effectLst/>
              <a:latin typeface="Segoe Print" panose="02000600000000000000" pitchFamily="2" charset="0"/>
            </a:endParaRPr>
          </a:p>
          <a:p>
            <a:endParaRPr lang="sl-SI" sz="2400" dirty="0">
              <a:solidFill>
                <a:srgbClr val="212529"/>
              </a:solidFill>
              <a:latin typeface="Segoe Print" panose="02000600000000000000" pitchFamily="2" charset="0"/>
            </a:endParaRPr>
          </a:p>
          <a:p>
            <a:endParaRPr lang="sl-SI" sz="2400" dirty="0">
              <a:solidFill>
                <a:srgbClr val="212529"/>
              </a:solidFill>
              <a:latin typeface="Segoe Print" panose="02000600000000000000" pitchFamily="2" charset="0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B8045DE7-A83B-49D8-8212-47346A5CCE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1558" y="2249209"/>
            <a:ext cx="6252467" cy="29277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454561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46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ka 12">
            <a:extLst>
              <a:ext uri="{FF2B5EF4-FFF2-40B4-BE49-F238E27FC236}">
                <a16:creationId xmlns:a16="http://schemas.microsoft.com/office/drawing/2014/main" id="{B3D3430B-156E-4B29-A835-1BBC645634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50" y="5781855"/>
            <a:ext cx="3049825" cy="1076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95D5AD78-1F18-41DF-8164-9FE2B86D35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08083"/>
            <a:ext cx="9144000" cy="1154112"/>
          </a:xfrm>
        </p:spPr>
        <p:txBody>
          <a:bodyPr>
            <a:noAutofit/>
          </a:bodyPr>
          <a:lstStyle/>
          <a:p>
            <a:pPr algn="ctr"/>
            <a:r>
              <a:rPr lang="sl-SI" sz="4300" b="1" dirty="0">
                <a:solidFill>
                  <a:schemeClr val="accent5"/>
                </a:solidFill>
                <a:latin typeface="Segoe Print" panose="02000600000000000000" pitchFamily="2" charset="0"/>
              </a:rPr>
              <a:t>MEPI ODPRAVE V OŠ</a:t>
            </a:r>
            <a:br>
              <a:rPr lang="sl-SI" sz="4300" b="1" dirty="0">
                <a:solidFill>
                  <a:schemeClr val="accent5"/>
                </a:solidFill>
                <a:latin typeface="Segoe Print" panose="02000600000000000000" pitchFamily="2" charset="0"/>
              </a:rPr>
            </a:br>
            <a:r>
              <a:rPr lang="sl-SI" sz="2800" dirty="0">
                <a:solidFill>
                  <a:schemeClr val="accent5"/>
                </a:solidFill>
                <a:latin typeface="Segoe Print" panose="02000600000000000000" pitchFamily="2" charset="0"/>
              </a:rPr>
              <a:t>KONKRETNI NAMENI ODPRAVE</a:t>
            </a:r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FC339DD4-837A-4512-9F14-99D1A82949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528" y="-30092"/>
            <a:ext cx="1632714" cy="1413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6FCD9E18-4DDA-46DB-93B1-441F1202AB79}"/>
              </a:ext>
            </a:extLst>
          </p:cNvPr>
          <p:cNvSpPr txBox="1"/>
          <p:nvPr/>
        </p:nvSpPr>
        <p:spPr>
          <a:xfrm>
            <a:off x="3705225" y="2164943"/>
            <a:ext cx="7724775" cy="7540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sl-SI" sz="2200" dirty="0">
                <a:latin typeface="Segoe Print" panose="02000600000000000000" pitchFamily="2" charset="0"/>
              </a:rPr>
              <a:t>Vsaka odprava ima tudi konkreten namen. Konkretni namen in z njim povezani cilji so lahko npr.:</a:t>
            </a:r>
          </a:p>
          <a:p>
            <a:pPr algn="l"/>
            <a:endParaRPr lang="sl-SI" sz="2200" dirty="0">
              <a:latin typeface="Segoe Print" panose="02000600000000000000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l-SI" sz="2200" dirty="0">
                <a:latin typeface="Segoe Print" panose="02000600000000000000" pitchFamily="2" charset="0"/>
              </a:rPr>
              <a:t>raziskovanje narave,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sl-SI" sz="2200" dirty="0">
              <a:latin typeface="Segoe Print" panose="02000600000000000000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l-SI" sz="2200" dirty="0">
                <a:latin typeface="Segoe Print" panose="02000600000000000000" pitchFamily="2" charset="0"/>
              </a:rPr>
              <a:t>merjenje temperature,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sl-SI" sz="2200" dirty="0">
              <a:latin typeface="Segoe Print" panose="02000600000000000000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l-SI" sz="2200" dirty="0">
                <a:latin typeface="Segoe Print" panose="02000600000000000000" pitchFamily="2" charset="0"/>
              </a:rPr>
              <a:t>opazovanje živali in njihovega življenjskega okolja,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sl-SI" sz="2200" dirty="0">
              <a:latin typeface="Segoe Print" panose="02000600000000000000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l-SI" sz="2200" dirty="0">
                <a:latin typeface="Segoe Print" panose="02000600000000000000" pitchFamily="2" charset="0"/>
              </a:rPr>
              <a:t>proučevanje onesnaženosti voda ipd.</a:t>
            </a:r>
          </a:p>
          <a:p>
            <a:pPr algn="l"/>
            <a:endParaRPr lang="sl-SI" sz="2200" dirty="0">
              <a:latin typeface="Segoe Print" panose="02000600000000000000" pitchFamily="2" charset="0"/>
            </a:endParaRPr>
          </a:p>
          <a:p>
            <a:pPr algn="l"/>
            <a:endParaRPr lang="sl-SI" sz="2200" dirty="0">
              <a:latin typeface="Segoe Print" panose="02000600000000000000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sl-SI" sz="2200" dirty="0">
              <a:latin typeface="Segoe Print" panose="02000600000000000000" pitchFamily="2" charset="0"/>
            </a:endParaRPr>
          </a:p>
          <a:p>
            <a:pPr algn="l"/>
            <a:endParaRPr lang="sl-SI" sz="2200" dirty="0">
              <a:latin typeface="Segoe Print" panose="02000600000000000000" pitchFamily="2" charset="0"/>
            </a:endParaRPr>
          </a:p>
          <a:p>
            <a:pPr algn="l"/>
            <a:endParaRPr lang="sl-SI" sz="2200" dirty="0">
              <a:latin typeface="Segoe Print" panose="02000600000000000000" pitchFamily="2" charset="0"/>
            </a:endParaRPr>
          </a:p>
          <a:p>
            <a:pPr algn="l"/>
            <a:endParaRPr lang="sl-SI" sz="2200" dirty="0">
              <a:latin typeface="Segoe Print" panose="02000600000000000000" pitchFamily="2" charset="0"/>
            </a:endParaRPr>
          </a:p>
          <a:p>
            <a:pPr algn="l"/>
            <a:endParaRPr lang="sl-SI" sz="2200" i="0" dirty="0">
              <a:effectLst/>
              <a:latin typeface="Segoe Print" panose="02000600000000000000" pitchFamily="2" charset="0"/>
            </a:endParaRPr>
          </a:p>
          <a:p>
            <a:pPr algn="l"/>
            <a:endParaRPr lang="sl-SI" sz="2200" i="0" dirty="0">
              <a:effectLst/>
              <a:latin typeface="Segoe Print" panose="02000600000000000000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sl-SI" sz="2200" dirty="0">
              <a:latin typeface="Segoe Print" panose="02000600000000000000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sl-SI" sz="2200" i="0" dirty="0">
              <a:effectLst/>
              <a:latin typeface="Segoe Print" panose="02000600000000000000" pitchFamily="2" charset="0"/>
            </a:endParaRPr>
          </a:p>
          <a:p>
            <a:pPr algn="l"/>
            <a:endParaRPr lang="sl-SI" sz="2200" b="0" i="0" dirty="0">
              <a:effectLst/>
              <a:latin typeface="Segoe Print" panose="02000600000000000000" pitchFamily="2" charset="0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18D39A9-D366-41B0-B44D-58FD43D916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275" y="2400370"/>
            <a:ext cx="2724150" cy="99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DC63A25F-0089-4433-92FA-F246DAC472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0521" y="2971870"/>
            <a:ext cx="2622188" cy="17398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120454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46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ka 12">
            <a:extLst>
              <a:ext uri="{FF2B5EF4-FFF2-40B4-BE49-F238E27FC236}">
                <a16:creationId xmlns:a16="http://schemas.microsoft.com/office/drawing/2014/main" id="{B3D3430B-156E-4B29-A835-1BBC645634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50" y="5781855"/>
            <a:ext cx="3049825" cy="1076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95D5AD78-1F18-41DF-8164-9FE2B86D35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08083"/>
            <a:ext cx="9144000" cy="1154112"/>
          </a:xfrm>
        </p:spPr>
        <p:txBody>
          <a:bodyPr>
            <a:noAutofit/>
          </a:bodyPr>
          <a:lstStyle/>
          <a:p>
            <a:pPr algn="ctr"/>
            <a:r>
              <a:rPr lang="sl-SI" sz="4300" b="1" dirty="0">
                <a:solidFill>
                  <a:schemeClr val="accent5"/>
                </a:solidFill>
                <a:latin typeface="Segoe Print" panose="02000600000000000000" pitchFamily="2" charset="0"/>
              </a:rPr>
              <a:t>MEPI ODPRAVE V OŠ</a:t>
            </a:r>
            <a:br>
              <a:rPr lang="sl-SI" sz="4300" b="1" dirty="0">
                <a:solidFill>
                  <a:schemeClr val="accent5"/>
                </a:solidFill>
                <a:latin typeface="Segoe Print" panose="02000600000000000000" pitchFamily="2" charset="0"/>
              </a:rPr>
            </a:br>
            <a:r>
              <a:rPr lang="sl-SI" sz="2800" dirty="0">
                <a:solidFill>
                  <a:schemeClr val="accent5"/>
                </a:solidFill>
                <a:latin typeface="Segoe Print" panose="02000600000000000000" pitchFamily="2" charset="0"/>
              </a:rPr>
              <a:t>VSEBINA PRIPRAV </a:t>
            </a:r>
            <a:br>
              <a:rPr lang="sl-SI" sz="2800" dirty="0">
                <a:solidFill>
                  <a:schemeClr val="accent5"/>
                </a:solidFill>
                <a:latin typeface="Segoe Print" panose="02000600000000000000" pitchFamily="2" charset="0"/>
              </a:rPr>
            </a:br>
            <a:r>
              <a:rPr lang="sl-SI" sz="2800" dirty="0">
                <a:solidFill>
                  <a:schemeClr val="accent5"/>
                </a:solidFill>
                <a:latin typeface="Segoe Print" panose="02000600000000000000" pitchFamily="2" charset="0"/>
              </a:rPr>
              <a:t>(1x do 2x MESEČNO, cca. 90 min.) </a:t>
            </a:r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FC339DD4-837A-4512-9F14-99D1A82949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528" y="-30092"/>
            <a:ext cx="1632714" cy="1413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6FCD9E18-4DDA-46DB-93B1-441F1202AB79}"/>
              </a:ext>
            </a:extLst>
          </p:cNvPr>
          <p:cNvSpPr txBox="1"/>
          <p:nvPr/>
        </p:nvSpPr>
        <p:spPr>
          <a:xfrm>
            <a:off x="3705225" y="2164943"/>
            <a:ext cx="7724775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sl-SI" sz="2200" dirty="0" err="1">
                <a:latin typeface="Segoe Print" panose="02000600000000000000" pitchFamily="2" charset="0"/>
              </a:rPr>
              <a:t>Teambuilding</a:t>
            </a:r>
            <a:r>
              <a:rPr lang="sl-SI" sz="2200" dirty="0">
                <a:latin typeface="Segoe Print" panose="02000600000000000000" pitchFamily="2" charset="0"/>
              </a:rPr>
              <a:t> bo del vsakega srečanja. Udeležencem bomo podali vse vsebine, s katerimi jih bomo pripravili na njihovo samostojno pot. Te vsebine so:</a:t>
            </a:r>
          </a:p>
          <a:p>
            <a:pPr algn="l"/>
            <a:endParaRPr lang="sl-SI" sz="2200" dirty="0">
              <a:latin typeface="Segoe Print" panose="02000600000000000000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l-SI" sz="2200" dirty="0">
                <a:latin typeface="Segoe Print" panose="02000600000000000000" pitchFamily="2" charset="0"/>
              </a:rPr>
              <a:t>ukrepi v nujnih primerih in prva pomoč,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sl-SI" sz="2200" dirty="0">
              <a:latin typeface="Segoe Print" panose="02000600000000000000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l-SI" sz="2200" dirty="0">
                <a:latin typeface="Segoe Print" panose="02000600000000000000" pitchFamily="2" charset="0"/>
              </a:rPr>
              <a:t>zavedanje nevarnosti, poznavanje varnostnih ukrepov in skrb za zdravje,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sl-SI" sz="2200" dirty="0">
              <a:latin typeface="Segoe Print" panose="02000600000000000000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l-SI" sz="2200" dirty="0">
                <a:latin typeface="Segoe Print" panose="02000600000000000000" pitchFamily="2" charset="0"/>
              </a:rPr>
              <a:t>osnove kartografije in topografije,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sl-SI" sz="2200" dirty="0">
              <a:latin typeface="Segoe Print" panose="02000600000000000000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l-SI" sz="2200" dirty="0">
                <a:latin typeface="Segoe Print" panose="02000600000000000000" pitchFamily="2" charset="0"/>
              </a:rPr>
              <a:t>praktična uporaba zemljevida,</a:t>
            </a:r>
          </a:p>
          <a:p>
            <a:pPr algn="l"/>
            <a:endParaRPr lang="sl-SI" sz="2200" dirty="0">
              <a:latin typeface="Segoe Print" panose="02000600000000000000" pitchFamily="2" charset="0"/>
            </a:endParaRPr>
          </a:p>
          <a:p>
            <a:pPr algn="l"/>
            <a:endParaRPr lang="sl-SI" sz="2200" dirty="0">
              <a:latin typeface="Segoe Print" panose="02000600000000000000" pitchFamily="2" charset="0"/>
            </a:endParaRPr>
          </a:p>
          <a:p>
            <a:pPr algn="l"/>
            <a:endParaRPr lang="sl-SI" sz="2200" dirty="0">
              <a:latin typeface="Segoe Print" panose="02000600000000000000" pitchFamily="2" charset="0"/>
            </a:endParaRPr>
          </a:p>
          <a:p>
            <a:pPr algn="l"/>
            <a:endParaRPr lang="sl-SI" sz="2200" i="0" dirty="0">
              <a:effectLst/>
              <a:latin typeface="Segoe Print" panose="02000600000000000000" pitchFamily="2" charset="0"/>
            </a:endParaRPr>
          </a:p>
          <a:p>
            <a:pPr algn="l"/>
            <a:endParaRPr lang="sl-SI" sz="2200" i="0" dirty="0">
              <a:effectLst/>
              <a:latin typeface="Segoe Print" panose="02000600000000000000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sl-SI" sz="2200" dirty="0">
              <a:latin typeface="Segoe Print" panose="02000600000000000000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sl-SI" sz="2200" i="0" dirty="0">
              <a:effectLst/>
              <a:latin typeface="Segoe Print" panose="02000600000000000000" pitchFamily="2" charset="0"/>
            </a:endParaRPr>
          </a:p>
          <a:p>
            <a:pPr algn="l"/>
            <a:endParaRPr lang="sl-SI" sz="2200" b="0" i="0" dirty="0">
              <a:effectLst/>
              <a:latin typeface="Segoe Print" panose="02000600000000000000" pitchFamily="2" charset="0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18D39A9-D366-41B0-B44D-58FD43D916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275" y="2400370"/>
            <a:ext cx="2724150" cy="99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Komplet prve pomoči | Gore-Ljudje">
            <a:extLst>
              <a:ext uri="{FF2B5EF4-FFF2-40B4-BE49-F238E27FC236}">
                <a16:creationId xmlns:a16="http://schemas.microsoft.com/office/drawing/2014/main" id="{D109586D-FFE6-4F58-BA9F-05F048A754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2595" y="5365770"/>
            <a:ext cx="2016125" cy="11315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95960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46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ka 12">
            <a:extLst>
              <a:ext uri="{FF2B5EF4-FFF2-40B4-BE49-F238E27FC236}">
                <a16:creationId xmlns:a16="http://schemas.microsoft.com/office/drawing/2014/main" id="{B3D3430B-156E-4B29-A835-1BBC645634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50" y="5781855"/>
            <a:ext cx="3049825" cy="1076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95D5AD78-1F18-41DF-8164-9FE2B86D35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08083"/>
            <a:ext cx="9144000" cy="1154112"/>
          </a:xfrm>
        </p:spPr>
        <p:txBody>
          <a:bodyPr>
            <a:noAutofit/>
          </a:bodyPr>
          <a:lstStyle/>
          <a:p>
            <a:pPr algn="ctr"/>
            <a:r>
              <a:rPr lang="sl-SI" sz="4300" b="1" dirty="0">
                <a:solidFill>
                  <a:schemeClr val="accent5"/>
                </a:solidFill>
                <a:latin typeface="Segoe Print" panose="02000600000000000000" pitchFamily="2" charset="0"/>
              </a:rPr>
              <a:t>MEPI ODPRAVE V OŠ</a:t>
            </a:r>
            <a:br>
              <a:rPr lang="sl-SI" sz="4300" b="1" dirty="0">
                <a:solidFill>
                  <a:schemeClr val="accent5"/>
                </a:solidFill>
                <a:latin typeface="Segoe Print" panose="02000600000000000000" pitchFamily="2" charset="0"/>
              </a:rPr>
            </a:br>
            <a:r>
              <a:rPr lang="sl-SI" sz="2800" dirty="0">
                <a:solidFill>
                  <a:schemeClr val="accent5"/>
                </a:solidFill>
                <a:latin typeface="Segoe Print" panose="02000600000000000000" pitchFamily="2" charset="0"/>
              </a:rPr>
              <a:t>VSEBINA PRIPRAV </a:t>
            </a:r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FC339DD4-837A-4512-9F14-99D1A82949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528" y="-30092"/>
            <a:ext cx="1632714" cy="1413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6FCD9E18-4DDA-46DB-93B1-441F1202AB79}"/>
              </a:ext>
            </a:extLst>
          </p:cNvPr>
          <p:cNvSpPr txBox="1"/>
          <p:nvPr/>
        </p:nvSpPr>
        <p:spPr>
          <a:xfrm>
            <a:off x="3705225" y="2164943"/>
            <a:ext cx="7724775" cy="6524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sl-SI" sz="2200" dirty="0">
              <a:latin typeface="Segoe Print" panose="02000600000000000000" pitchFamily="2" charset="0"/>
            </a:endParaRPr>
          </a:p>
          <a:p>
            <a:pPr algn="l"/>
            <a:endParaRPr lang="sl-SI" sz="2200" dirty="0">
              <a:latin typeface="Segoe Print" panose="02000600000000000000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l-SI" sz="2200" dirty="0">
                <a:latin typeface="Segoe Print" panose="02000600000000000000" pitchFamily="2" charset="0"/>
              </a:rPr>
              <a:t>uporaba kompasa,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sl-SI" sz="2200" dirty="0">
              <a:latin typeface="Segoe Print" panose="02000600000000000000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l-SI" sz="2200" dirty="0">
                <a:latin typeface="Segoe Print" panose="02000600000000000000" pitchFamily="2" charset="0"/>
              </a:rPr>
              <a:t>oprema za kampiranje in higiena,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sl-SI" sz="2200" dirty="0">
              <a:latin typeface="Segoe Print" panose="02000600000000000000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l-SI" sz="2200" dirty="0">
                <a:latin typeface="Segoe Print" panose="02000600000000000000" pitchFamily="2" charset="0"/>
              </a:rPr>
              <a:t>hrana in kuhanje v naravi,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sl-SI" sz="2200" dirty="0">
              <a:latin typeface="Segoe Print" panose="02000600000000000000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l-SI" sz="2200" dirty="0">
                <a:latin typeface="Segoe Print" panose="02000600000000000000" pitchFamily="2" charset="0"/>
              </a:rPr>
              <a:t>upoštevanje pravil vedenja v naravi,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sl-SI" sz="2200" dirty="0">
              <a:latin typeface="Segoe Print" panose="02000600000000000000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l-SI" sz="2200" dirty="0">
                <a:latin typeface="Segoe Print" panose="02000600000000000000" pitchFamily="2" charset="0"/>
              </a:rPr>
              <a:t>zbiranje vtisov in zaključna predstavitev.</a:t>
            </a:r>
          </a:p>
          <a:p>
            <a:pPr algn="l"/>
            <a:endParaRPr lang="sl-SI" sz="2200" dirty="0">
              <a:latin typeface="Segoe Print" panose="02000600000000000000" pitchFamily="2" charset="0"/>
            </a:endParaRPr>
          </a:p>
          <a:p>
            <a:pPr algn="l"/>
            <a:endParaRPr lang="sl-SI" sz="2200" dirty="0">
              <a:latin typeface="Segoe Print" panose="02000600000000000000" pitchFamily="2" charset="0"/>
            </a:endParaRPr>
          </a:p>
          <a:p>
            <a:pPr algn="l"/>
            <a:endParaRPr lang="sl-SI" sz="2200" dirty="0">
              <a:latin typeface="Segoe Print" panose="02000600000000000000" pitchFamily="2" charset="0"/>
            </a:endParaRPr>
          </a:p>
          <a:p>
            <a:pPr algn="l"/>
            <a:endParaRPr lang="sl-SI" sz="2200" i="0" dirty="0">
              <a:effectLst/>
              <a:latin typeface="Segoe Print" panose="02000600000000000000" pitchFamily="2" charset="0"/>
            </a:endParaRPr>
          </a:p>
          <a:p>
            <a:pPr algn="l"/>
            <a:endParaRPr lang="sl-SI" sz="2200" i="0" dirty="0">
              <a:effectLst/>
              <a:latin typeface="Segoe Print" panose="02000600000000000000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sl-SI" sz="2200" dirty="0">
              <a:latin typeface="Segoe Print" panose="02000600000000000000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sl-SI" sz="2200" i="0" dirty="0">
              <a:effectLst/>
              <a:latin typeface="Segoe Print" panose="02000600000000000000" pitchFamily="2" charset="0"/>
            </a:endParaRPr>
          </a:p>
          <a:p>
            <a:pPr algn="l"/>
            <a:endParaRPr lang="sl-SI" sz="2200" b="0" i="0" dirty="0">
              <a:effectLst/>
              <a:latin typeface="Segoe Print" panose="02000600000000000000" pitchFamily="2" charset="0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18D39A9-D366-41B0-B44D-58FD43D916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275" y="2400370"/>
            <a:ext cx="2724150" cy="99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KOMPAS ZA ORIENTACIJO, več vrst | Pripomočki za športno vzgojo | Športna  oprema | Sim Šport Servis d.o.o.">
            <a:extLst>
              <a:ext uri="{FF2B5EF4-FFF2-40B4-BE49-F238E27FC236}">
                <a16:creationId xmlns:a16="http://schemas.microsoft.com/office/drawing/2014/main" id="{73943852-F92D-4099-835A-CE281B669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623" y="1762195"/>
            <a:ext cx="1971620" cy="16869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C0B3D7D0-ADC1-45B1-A1F7-CB9B9A585A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54461" y="1931934"/>
            <a:ext cx="2463945" cy="1347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99140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46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ka 12">
            <a:extLst>
              <a:ext uri="{FF2B5EF4-FFF2-40B4-BE49-F238E27FC236}">
                <a16:creationId xmlns:a16="http://schemas.microsoft.com/office/drawing/2014/main" id="{B3D3430B-156E-4B29-A835-1BBC645634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50" y="5781855"/>
            <a:ext cx="3049825" cy="1076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95D5AD78-1F18-41DF-8164-9FE2B86D35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08083"/>
            <a:ext cx="9144000" cy="1154112"/>
          </a:xfrm>
        </p:spPr>
        <p:txBody>
          <a:bodyPr>
            <a:noAutofit/>
          </a:bodyPr>
          <a:lstStyle/>
          <a:p>
            <a:pPr algn="ctr"/>
            <a:r>
              <a:rPr lang="sl-SI" sz="4300" b="1" dirty="0">
                <a:solidFill>
                  <a:schemeClr val="accent5"/>
                </a:solidFill>
                <a:latin typeface="Segoe Print" panose="02000600000000000000" pitchFamily="2" charset="0"/>
              </a:rPr>
              <a:t>MEPI ODPRAVE V OŠ</a:t>
            </a:r>
            <a:br>
              <a:rPr lang="sl-SI" sz="4300" b="1" dirty="0">
                <a:solidFill>
                  <a:schemeClr val="accent5"/>
                </a:solidFill>
                <a:latin typeface="Segoe Print" panose="02000600000000000000" pitchFamily="2" charset="0"/>
              </a:rPr>
            </a:br>
            <a:r>
              <a:rPr lang="sl-SI" sz="4300" dirty="0">
                <a:solidFill>
                  <a:schemeClr val="accent5"/>
                </a:solidFill>
                <a:latin typeface="Segoe Print" panose="02000600000000000000" pitchFamily="2" charset="0"/>
              </a:rPr>
              <a:t>IZKUŠNJE UDELEŽENCEV</a:t>
            </a:r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FC339DD4-837A-4512-9F14-99D1A82949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528" y="-30092"/>
            <a:ext cx="1632714" cy="1413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6FCD9E18-4DDA-46DB-93B1-441F1202AB79}"/>
              </a:ext>
            </a:extLst>
          </p:cNvPr>
          <p:cNvSpPr txBox="1"/>
          <p:nvPr/>
        </p:nvSpPr>
        <p:spPr>
          <a:xfrm>
            <a:off x="3676650" y="1914148"/>
            <a:ext cx="772477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sl-SI" sz="2200" b="1" i="0" dirty="0">
                <a:effectLst/>
                <a:latin typeface="Segoe Print" panose="02000600000000000000" pitchFamily="2" charset="0"/>
              </a:rPr>
              <a:t>Mladi so po udeležbi v programu MEPI izpostavili številne prednosti, ki jim jih je prinesel program</a:t>
            </a:r>
            <a:r>
              <a:rPr lang="sl-SI" sz="2200" b="1" dirty="0">
                <a:latin typeface="Segoe Print" panose="02000600000000000000" pitchFamily="2" charset="0"/>
              </a:rPr>
              <a:t>:</a:t>
            </a:r>
            <a:endParaRPr lang="sl-SI" sz="2200" b="1" i="0" dirty="0">
              <a:effectLst/>
              <a:latin typeface="Segoe Print" panose="02000600000000000000" pitchFamily="2" charset="0"/>
            </a:endParaRPr>
          </a:p>
          <a:p>
            <a:pPr algn="l"/>
            <a:endParaRPr lang="sl-SI" sz="2200" b="0" i="0" dirty="0">
              <a:effectLst/>
              <a:latin typeface="Segoe Print" panose="02000600000000000000" pitchFamily="2" charset="0"/>
            </a:endParaRPr>
          </a:p>
          <a:p>
            <a:pPr algn="l"/>
            <a:endParaRPr lang="sl-SI" sz="2200" b="0" i="0" dirty="0">
              <a:effectLst/>
              <a:latin typeface="Segoe Print" panose="02000600000000000000" pitchFamily="2" charset="0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22751D38-2711-4993-9D07-E61ACAAA65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3487" y="3244513"/>
            <a:ext cx="4124693" cy="26955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027772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46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ka 12">
            <a:extLst>
              <a:ext uri="{FF2B5EF4-FFF2-40B4-BE49-F238E27FC236}">
                <a16:creationId xmlns:a16="http://schemas.microsoft.com/office/drawing/2014/main" id="{B3D3430B-156E-4B29-A835-1BBC645634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50" y="5781855"/>
            <a:ext cx="3049825" cy="1076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95D5AD78-1F18-41DF-8164-9FE2B86D35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08083"/>
            <a:ext cx="9144000" cy="1154112"/>
          </a:xfrm>
        </p:spPr>
        <p:txBody>
          <a:bodyPr>
            <a:noAutofit/>
          </a:bodyPr>
          <a:lstStyle/>
          <a:p>
            <a:pPr algn="ctr"/>
            <a:r>
              <a:rPr lang="sl-SI" sz="4300" b="1" dirty="0">
                <a:solidFill>
                  <a:schemeClr val="accent5"/>
                </a:solidFill>
                <a:latin typeface="Segoe Print" panose="02000600000000000000" pitchFamily="2" charset="0"/>
              </a:rPr>
              <a:t>MEPI ODPRAVE V OŠ</a:t>
            </a:r>
            <a:br>
              <a:rPr lang="sl-SI" sz="4300" b="1" dirty="0">
                <a:solidFill>
                  <a:schemeClr val="accent5"/>
                </a:solidFill>
                <a:latin typeface="Segoe Print" panose="02000600000000000000" pitchFamily="2" charset="0"/>
              </a:rPr>
            </a:br>
            <a:r>
              <a:rPr lang="sl-SI" sz="4300" dirty="0">
                <a:solidFill>
                  <a:schemeClr val="accent5"/>
                </a:solidFill>
                <a:latin typeface="Segoe Print" panose="02000600000000000000" pitchFamily="2" charset="0"/>
              </a:rPr>
              <a:t>IZKUŠNJE UDELEŽENCEV</a:t>
            </a:r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FC339DD4-837A-4512-9F14-99D1A82949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528" y="-30092"/>
            <a:ext cx="1632714" cy="1413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6FCD9E18-4DDA-46DB-93B1-441F1202AB79}"/>
              </a:ext>
            </a:extLst>
          </p:cNvPr>
          <p:cNvSpPr txBox="1"/>
          <p:nvPr/>
        </p:nvSpPr>
        <p:spPr>
          <a:xfrm>
            <a:off x="3676650" y="1914148"/>
            <a:ext cx="7724775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sl-SI" sz="2200" b="1" i="0" dirty="0">
                <a:effectLst/>
                <a:latin typeface="Segoe Print" panose="02000600000000000000" pitchFamily="2" charset="0"/>
              </a:rPr>
              <a:t>Mladi so po udeležbi v programu MEPI izpostavili številne prednosti, ki jim jih je prinesel program</a:t>
            </a:r>
            <a:r>
              <a:rPr lang="sl-SI" sz="2200" b="1" dirty="0">
                <a:latin typeface="Segoe Print" panose="02000600000000000000" pitchFamily="2" charset="0"/>
              </a:rPr>
              <a:t>:</a:t>
            </a:r>
            <a:endParaRPr lang="sl-SI" sz="2200" b="1" i="0" dirty="0">
              <a:effectLst/>
              <a:latin typeface="Segoe Print" panose="02000600000000000000" pitchFamily="2" charset="0"/>
            </a:endParaRPr>
          </a:p>
          <a:p>
            <a:pPr algn="l"/>
            <a:endParaRPr lang="sl-SI" sz="2200" b="0" i="0" dirty="0">
              <a:effectLst/>
              <a:latin typeface="Segoe Print" panose="02000600000000000000" pitchFamily="2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sl-SI" sz="2200" b="0" i="0" dirty="0">
                <a:effectLst/>
                <a:latin typeface="Segoe Print" panose="02000600000000000000" pitchFamily="2" charset="0"/>
              </a:rPr>
              <a:t> pridobitev novih izkušenj,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l-SI" sz="2200" b="0" i="0" dirty="0">
                <a:effectLst/>
                <a:latin typeface="Segoe Print" panose="02000600000000000000" pitchFamily="2" charset="0"/>
              </a:rPr>
              <a:t> novi hobiji in interesi,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l-SI" sz="2200" b="0" i="0" dirty="0">
                <a:effectLst/>
                <a:latin typeface="Segoe Print" panose="02000600000000000000" pitchFamily="2" charset="0"/>
              </a:rPr>
              <a:t> večja motiviranost,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l-SI" sz="2200" b="0" i="0" dirty="0">
                <a:effectLst/>
                <a:latin typeface="Segoe Print" panose="02000600000000000000" pitchFamily="2" charset="0"/>
              </a:rPr>
              <a:t> poznavanje svojih prednosti in slabosti,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l-SI" sz="2200" b="0" i="0" dirty="0">
                <a:effectLst/>
                <a:latin typeface="Segoe Print" panose="02000600000000000000" pitchFamily="2" charset="0"/>
              </a:rPr>
              <a:t> izboljšana samopodoba,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l-SI" sz="2200" b="0" i="0" dirty="0">
                <a:effectLst/>
                <a:latin typeface="Segoe Print" panose="02000600000000000000" pitchFamily="2" charset="0"/>
              </a:rPr>
              <a:t> boljša osebna organiziranost,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l-SI" sz="2200" b="0" i="0" dirty="0">
                <a:effectLst/>
                <a:latin typeface="Segoe Print" panose="02000600000000000000" pitchFamily="2" charset="0"/>
              </a:rPr>
              <a:t> razvite timske spretnosti,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l-SI" sz="2200" b="0" i="0" dirty="0">
                <a:effectLst/>
                <a:latin typeface="Segoe Print" panose="02000600000000000000" pitchFamily="2" charset="0"/>
              </a:rPr>
              <a:t> manj dolgočasno življenje,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l-SI" sz="2200" b="0" i="0" dirty="0">
                <a:effectLst/>
                <a:latin typeface="Segoe Print" panose="02000600000000000000" pitchFamily="2" charset="0"/>
              </a:rPr>
              <a:t> </a:t>
            </a:r>
            <a:r>
              <a:rPr lang="sl-SI" sz="2200" i="0" dirty="0">
                <a:effectLst/>
                <a:latin typeface="Segoe Print" panose="02000600000000000000" pitchFamily="2" charset="0"/>
              </a:rPr>
              <a:t>nova prijateljstva.</a:t>
            </a:r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361C8B7F-6611-4AD5-9E11-3D4F90CAB76C}"/>
              </a:ext>
            </a:extLst>
          </p:cNvPr>
          <p:cNvSpPr txBox="1"/>
          <p:nvPr/>
        </p:nvSpPr>
        <p:spPr>
          <a:xfrm>
            <a:off x="3676650" y="631148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dirty="0">
                <a:latin typeface="Segoe Print" panose="02000600000000000000" pitchFamily="2" charset="0"/>
                <a:hlinkClick r:id="rId4"/>
              </a:rPr>
              <a:t>https://mepi.si/o-programu/pomen-za-mlade/</a:t>
            </a:r>
            <a:r>
              <a:rPr lang="sl-SI" dirty="0">
                <a:latin typeface="Segoe Print" panose="02000600000000000000" pitchFamily="2" charset="0"/>
              </a:rPr>
              <a:t> 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E8D98A80-1536-4529-A1B8-C4D22380BD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98027" y="4922903"/>
            <a:ext cx="1749246" cy="11462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38289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46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ka 12">
            <a:extLst>
              <a:ext uri="{FF2B5EF4-FFF2-40B4-BE49-F238E27FC236}">
                <a16:creationId xmlns:a16="http://schemas.microsoft.com/office/drawing/2014/main" id="{B3D3430B-156E-4B29-A835-1BBC645634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25" y="5781855"/>
            <a:ext cx="3049825" cy="1076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FC339DD4-837A-4512-9F14-99D1A82949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625" y="0"/>
            <a:ext cx="1632714" cy="1413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Naslov 1">
            <a:extLst>
              <a:ext uri="{FF2B5EF4-FFF2-40B4-BE49-F238E27FC236}">
                <a16:creationId xmlns:a16="http://schemas.microsoft.com/office/drawing/2014/main" id="{1A0F32CE-523D-44CC-99D6-50424A9AAD2F}"/>
              </a:ext>
            </a:extLst>
          </p:cNvPr>
          <p:cNvSpPr txBox="1">
            <a:spLocks/>
          </p:cNvSpPr>
          <p:nvPr/>
        </p:nvSpPr>
        <p:spPr>
          <a:xfrm>
            <a:off x="1524000" y="236641"/>
            <a:ext cx="9144000" cy="140766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sl-SI" sz="4400" b="1" dirty="0">
                <a:solidFill>
                  <a:schemeClr val="accent5"/>
                </a:solidFill>
                <a:latin typeface="Segoe Print" panose="02000600000000000000" pitchFamily="2" charset="0"/>
              </a:rPr>
              <a:t>MEPI ODPRAVE V OŠ</a:t>
            </a:r>
            <a:br>
              <a:rPr lang="sl-SI" sz="4400" b="1" dirty="0">
                <a:solidFill>
                  <a:schemeClr val="accent5"/>
                </a:solidFill>
                <a:latin typeface="Segoe Print" panose="02000600000000000000" pitchFamily="2" charset="0"/>
              </a:rPr>
            </a:br>
            <a:r>
              <a:rPr lang="sl-SI" sz="2900" b="1" dirty="0">
                <a:solidFill>
                  <a:schemeClr val="accent5"/>
                </a:solidFill>
                <a:latin typeface="Segoe Print" panose="02000600000000000000" pitchFamily="2" charset="0"/>
              </a:rPr>
              <a:t>KAJ JE MEPI?</a:t>
            </a:r>
            <a:endParaRPr lang="sl-SI" sz="4400" b="1" dirty="0">
              <a:solidFill>
                <a:schemeClr val="accent5"/>
              </a:solidFill>
              <a:latin typeface="Segoe Print" panose="02000600000000000000" pitchFamily="2" charset="0"/>
            </a:endParaRPr>
          </a:p>
        </p:txBody>
      </p:sp>
      <p:sp>
        <p:nvSpPr>
          <p:cNvPr id="2" name="PoljeZBesedilom 1">
            <a:extLst>
              <a:ext uri="{FF2B5EF4-FFF2-40B4-BE49-F238E27FC236}">
                <a16:creationId xmlns:a16="http://schemas.microsoft.com/office/drawing/2014/main" id="{36CA2439-F054-453E-8001-3EADED86BF6A}"/>
              </a:ext>
            </a:extLst>
          </p:cNvPr>
          <p:cNvSpPr txBox="1"/>
          <p:nvPr/>
        </p:nvSpPr>
        <p:spPr>
          <a:xfrm>
            <a:off x="2847975" y="1847850"/>
            <a:ext cx="7924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i="0" dirty="0">
                <a:solidFill>
                  <a:srgbClr val="212529"/>
                </a:solidFill>
                <a:effectLst/>
                <a:latin typeface="Segoe Print" panose="02000600000000000000" pitchFamily="2" charset="0"/>
              </a:rPr>
              <a:t>MEPI - mednarodno priznanje za mlade je program, ki mladostnike spodbuja k dejavnemu in ustvarjalnemu preživljanju prostega časa.</a:t>
            </a:r>
          </a:p>
          <a:p>
            <a:endParaRPr lang="sl-SI" sz="2400" i="0" dirty="0">
              <a:solidFill>
                <a:srgbClr val="212529"/>
              </a:solidFill>
              <a:effectLst/>
              <a:latin typeface="Segoe Print" panose="02000600000000000000" pitchFamily="2" charset="0"/>
            </a:endParaRPr>
          </a:p>
          <a:p>
            <a:r>
              <a:rPr lang="sl-SI" sz="2400" dirty="0">
                <a:solidFill>
                  <a:srgbClr val="212529"/>
                </a:solidFill>
                <a:latin typeface="Segoe Print" panose="02000600000000000000" pitchFamily="2" charset="0"/>
              </a:rPr>
              <a:t>Spodbuja jih pri razvoju v dejavne, odgovorne in zavedne mlade državljane ter pri uveljavitvi v odrasli dobi. </a:t>
            </a:r>
          </a:p>
          <a:p>
            <a:endParaRPr lang="sl-SI" sz="2400" dirty="0">
              <a:solidFill>
                <a:srgbClr val="212529"/>
              </a:solidFill>
              <a:latin typeface="Segoe Print" panose="02000600000000000000" pitchFamily="2" charset="0"/>
            </a:endParaRPr>
          </a:p>
          <a:p>
            <a:endParaRPr lang="sl-SI" sz="2400" dirty="0">
              <a:solidFill>
                <a:srgbClr val="212529"/>
              </a:solidFill>
              <a:latin typeface="Segoe Print" panose="02000600000000000000" pitchFamily="2" charset="0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B8045DE7-A83B-49D8-8212-47346A5CCE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8425" y="4535096"/>
            <a:ext cx="4219575" cy="19758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963452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46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ka 12">
            <a:extLst>
              <a:ext uri="{FF2B5EF4-FFF2-40B4-BE49-F238E27FC236}">
                <a16:creationId xmlns:a16="http://schemas.microsoft.com/office/drawing/2014/main" id="{B3D3430B-156E-4B29-A835-1BBC645634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25" y="5781855"/>
            <a:ext cx="3049825" cy="1076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FC339DD4-837A-4512-9F14-99D1A82949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625" y="0"/>
            <a:ext cx="1632714" cy="1413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Naslov 1">
            <a:extLst>
              <a:ext uri="{FF2B5EF4-FFF2-40B4-BE49-F238E27FC236}">
                <a16:creationId xmlns:a16="http://schemas.microsoft.com/office/drawing/2014/main" id="{1A0F32CE-523D-44CC-99D6-50424A9AAD2F}"/>
              </a:ext>
            </a:extLst>
          </p:cNvPr>
          <p:cNvSpPr txBox="1">
            <a:spLocks/>
          </p:cNvSpPr>
          <p:nvPr/>
        </p:nvSpPr>
        <p:spPr>
          <a:xfrm>
            <a:off x="1524000" y="236641"/>
            <a:ext cx="9144000" cy="140766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sl-SI" sz="4400" b="1" dirty="0">
                <a:solidFill>
                  <a:schemeClr val="accent5"/>
                </a:solidFill>
                <a:latin typeface="Segoe Print" panose="02000600000000000000" pitchFamily="2" charset="0"/>
              </a:rPr>
              <a:t>MEPI ODPRAVE V OŠ</a:t>
            </a:r>
            <a:br>
              <a:rPr lang="sl-SI" sz="4400" b="1" dirty="0">
                <a:solidFill>
                  <a:schemeClr val="accent5"/>
                </a:solidFill>
                <a:latin typeface="Segoe Print" panose="02000600000000000000" pitchFamily="2" charset="0"/>
              </a:rPr>
            </a:br>
            <a:r>
              <a:rPr lang="sl-SI" sz="2900" b="1" dirty="0">
                <a:solidFill>
                  <a:schemeClr val="accent5"/>
                </a:solidFill>
                <a:latin typeface="Segoe Print" panose="02000600000000000000" pitchFamily="2" charset="0"/>
              </a:rPr>
              <a:t>KAJ JE MEPI?</a:t>
            </a:r>
            <a:endParaRPr lang="sl-SI" sz="4400" b="1" dirty="0">
              <a:solidFill>
                <a:schemeClr val="accent5"/>
              </a:solidFill>
              <a:latin typeface="Segoe Print" panose="02000600000000000000" pitchFamily="2" charset="0"/>
            </a:endParaRPr>
          </a:p>
        </p:txBody>
      </p:sp>
      <p:sp>
        <p:nvSpPr>
          <p:cNvPr id="2" name="PoljeZBesedilom 1">
            <a:extLst>
              <a:ext uri="{FF2B5EF4-FFF2-40B4-BE49-F238E27FC236}">
                <a16:creationId xmlns:a16="http://schemas.microsoft.com/office/drawing/2014/main" id="{36CA2439-F054-453E-8001-3EADED86BF6A}"/>
              </a:ext>
            </a:extLst>
          </p:cNvPr>
          <p:cNvSpPr txBox="1"/>
          <p:nvPr/>
        </p:nvSpPr>
        <p:spPr>
          <a:xfrm>
            <a:off x="2847975" y="1847850"/>
            <a:ext cx="79248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0" i="0" dirty="0">
                <a:solidFill>
                  <a:srgbClr val="212529"/>
                </a:solidFill>
                <a:effectLst/>
                <a:latin typeface="Segoe Print" panose="02000600000000000000" pitchFamily="2" charset="0"/>
              </a:rPr>
              <a:t>Po svetu je program poznan kot “</a:t>
            </a:r>
            <a:r>
              <a:rPr lang="sl-SI" sz="2400" b="0" dirty="0" err="1">
                <a:solidFill>
                  <a:srgbClr val="212529"/>
                </a:solidFill>
                <a:effectLst/>
                <a:latin typeface="Segoe Print" panose="02000600000000000000" pitchFamily="2" charset="0"/>
              </a:rPr>
              <a:t>The</a:t>
            </a:r>
            <a:r>
              <a:rPr lang="sl-SI" sz="2400" b="0" dirty="0">
                <a:solidFill>
                  <a:srgbClr val="212529"/>
                </a:solidFill>
                <a:effectLst/>
                <a:latin typeface="Segoe Print" panose="02000600000000000000" pitchFamily="2" charset="0"/>
              </a:rPr>
              <a:t> </a:t>
            </a:r>
            <a:r>
              <a:rPr lang="sl-SI" sz="2400" b="0" dirty="0" err="1">
                <a:solidFill>
                  <a:srgbClr val="212529"/>
                </a:solidFill>
                <a:effectLst/>
                <a:latin typeface="Segoe Print" panose="02000600000000000000" pitchFamily="2" charset="0"/>
              </a:rPr>
              <a:t>Duke</a:t>
            </a:r>
            <a:r>
              <a:rPr lang="sl-SI" sz="2400" b="0" dirty="0">
                <a:solidFill>
                  <a:srgbClr val="212529"/>
                </a:solidFill>
                <a:effectLst/>
                <a:latin typeface="Segoe Print" panose="02000600000000000000" pitchFamily="2" charset="0"/>
              </a:rPr>
              <a:t> </a:t>
            </a:r>
            <a:r>
              <a:rPr lang="sl-SI" sz="2400" b="0" dirty="0" err="1">
                <a:solidFill>
                  <a:srgbClr val="212529"/>
                </a:solidFill>
                <a:effectLst/>
                <a:latin typeface="Segoe Print" panose="02000600000000000000" pitchFamily="2" charset="0"/>
              </a:rPr>
              <a:t>of</a:t>
            </a:r>
            <a:r>
              <a:rPr lang="sl-SI" sz="2400" b="0" dirty="0">
                <a:solidFill>
                  <a:srgbClr val="212529"/>
                </a:solidFill>
                <a:effectLst/>
                <a:latin typeface="Segoe Print" panose="02000600000000000000" pitchFamily="2" charset="0"/>
              </a:rPr>
              <a:t> </a:t>
            </a:r>
            <a:r>
              <a:rPr lang="sl-SI" sz="2400" b="0" dirty="0" err="1">
                <a:solidFill>
                  <a:srgbClr val="212529"/>
                </a:solidFill>
                <a:effectLst/>
                <a:latin typeface="Segoe Print" panose="02000600000000000000" pitchFamily="2" charset="0"/>
              </a:rPr>
              <a:t>Edinburgh’s</a:t>
            </a:r>
            <a:r>
              <a:rPr lang="sl-SI" sz="2400" b="0" dirty="0">
                <a:solidFill>
                  <a:srgbClr val="212529"/>
                </a:solidFill>
                <a:effectLst/>
                <a:latin typeface="Segoe Print" panose="02000600000000000000" pitchFamily="2" charset="0"/>
              </a:rPr>
              <a:t> </a:t>
            </a:r>
            <a:r>
              <a:rPr lang="sl-SI" sz="2400" b="0" dirty="0" err="1">
                <a:solidFill>
                  <a:srgbClr val="212529"/>
                </a:solidFill>
                <a:effectLst/>
                <a:latin typeface="Segoe Print" panose="02000600000000000000" pitchFamily="2" charset="0"/>
              </a:rPr>
              <a:t>International</a:t>
            </a:r>
            <a:r>
              <a:rPr lang="sl-SI" sz="2400" b="0" dirty="0">
                <a:solidFill>
                  <a:srgbClr val="212529"/>
                </a:solidFill>
                <a:effectLst/>
                <a:latin typeface="Segoe Print" panose="02000600000000000000" pitchFamily="2" charset="0"/>
              </a:rPr>
              <a:t> </a:t>
            </a:r>
            <a:r>
              <a:rPr lang="sl-SI" sz="2400" b="0" dirty="0" err="1">
                <a:solidFill>
                  <a:srgbClr val="212529"/>
                </a:solidFill>
                <a:effectLst/>
                <a:latin typeface="Segoe Print" panose="02000600000000000000" pitchFamily="2" charset="0"/>
              </a:rPr>
              <a:t>Award</a:t>
            </a:r>
            <a:r>
              <a:rPr lang="sl-SI" sz="2400" b="0" i="0" dirty="0">
                <a:solidFill>
                  <a:srgbClr val="212529"/>
                </a:solidFill>
                <a:effectLst/>
                <a:latin typeface="Segoe Print" panose="02000600000000000000" pitchFamily="2" charset="0"/>
              </a:rPr>
              <a:t>”. </a:t>
            </a:r>
          </a:p>
          <a:p>
            <a:r>
              <a:rPr lang="sl-SI" sz="2400" b="0" i="0" dirty="0">
                <a:solidFill>
                  <a:srgbClr val="212529"/>
                </a:solidFill>
                <a:effectLst/>
                <a:latin typeface="Segoe Print" panose="02000600000000000000" pitchFamily="2" charset="0"/>
              </a:rPr>
              <a:t>Od njegove ustanovitve pod vodstvom vojvode Edinburškega (1956), je v programu sodelovalo preko 9 milijonov mladih iz več kot 140 držav.*</a:t>
            </a:r>
          </a:p>
          <a:p>
            <a:endParaRPr lang="sl-SI" sz="2400" dirty="0">
              <a:solidFill>
                <a:srgbClr val="212529"/>
              </a:solidFill>
              <a:latin typeface="Segoe Print" panose="02000600000000000000" pitchFamily="2" charset="0"/>
            </a:endParaRPr>
          </a:p>
          <a:p>
            <a:endParaRPr lang="sl-SI" sz="2000" i="0" dirty="0">
              <a:solidFill>
                <a:srgbClr val="212529"/>
              </a:solidFill>
              <a:effectLst/>
              <a:latin typeface="Segoe Print" panose="02000600000000000000" pitchFamily="2" charset="0"/>
            </a:endParaRPr>
          </a:p>
          <a:p>
            <a:endParaRPr lang="sl-SI" sz="2000" dirty="0">
              <a:solidFill>
                <a:srgbClr val="212529"/>
              </a:solidFill>
              <a:latin typeface="Segoe Print" panose="02000600000000000000" pitchFamily="2" charset="0"/>
            </a:endParaRPr>
          </a:p>
          <a:p>
            <a:r>
              <a:rPr lang="sl-SI" sz="2400" i="0" dirty="0">
                <a:solidFill>
                  <a:srgbClr val="212529"/>
                </a:solidFill>
                <a:effectLst/>
                <a:highlight>
                  <a:srgbClr val="FFFF00"/>
                </a:highlight>
                <a:latin typeface="Segoe Print" panose="02000600000000000000" pitchFamily="2" charset="0"/>
              </a:rPr>
              <a:t>MEPI vključuje različna področja.</a:t>
            </a:r>
          </a:p>
          <a:p>
            <a:endParaRPr lang="sl-SI" sz="2000" dirty="0">
              <a:solidFill>
                <a:srgbClr val="212529"/>
              </a:solidFill>
              <a:latin typeface="Segoe Print" panose="02000600000000000000" pitchFamily="2" charset="0"/>
            </a:endParaRPr>
          </a:p>
          <a:p>
            <a:endParaRPr lang="sl-SI" sz="2000" b="0" i="0" dirty="0">
              <a:solidFill>
                <a:srgbClr val="212529"/>
              </a:solidFill>
              <a:effectLst/>
              <a:latin typeface="Segoe Print" panose="02000600000000000000" pitchFamily="2" charset="0"/>
            </a:endParaRPr>
          </a:p>
          <a:p>
            <a:endParaRPr lang="sl-SI" sz="2000" b="0" i="0" dirty="0">
              <a:solidFill>
                <a:srgbClr val="212529"/>
              </a:solidFill>
              <a:effectLst/>
              <a:latin typeface="Segoe Print" panose="02000600000000000000" pitchFamily="2" charset="0"/>
            </a:endParaRPr>
          </a:p>
          <a:p>
            <a:r>
              <a:rPr lang="sl-SI" b="0" i="0" dirty="0">
                <a:solidFill>
                  <a:srgbClr val="212529"/>
                </a:solidFill>
                <a:effectLst/>
                <a:latin typeface="Segoe Print" panose="02000600000000000000" pitchFamily="2" charset="0"/>
              </a:rPr>
              <a:t>    * </a:t>
            </a:r>
            <a:r>
              <a:rPr lang="sl-SI" b="0" i="0" dirty="0">
                <a:solidFill>
                  <a:srgbClr val="212529"/>
                </a:solidFill>
                <a:effectLst/>
                <a:latin typeface="Segoe Print" panose="02000600000000000000" pitchFamily="2" charset="0"/>
                <a:hlinkClick r:id="rId4"/>
              </a:rPr>
              <a:t>https://mepi.si/mladi/o-programu-mepi/</a:t>
            </a:r>
            <a:r>
              <a:rPr lang="sl-SI" b="0" i="0" dirty="0">
                <a:solidFill>
                  <a:srgbClr val="212529"/>
                </a:solidFill>
                <a:effectLst/>
                <a:latin typeface="Segoe Print" panose="02000600000000000000" pitchFamily="2" charset="0"/>
              </a:rPr>
              <a:t> (dostop 31. 10.)</a:t>
            </a:r>
            <a:r>
              <a:rPr lang="sl-SI" i="0" dirty="0">
                <a:solidFill>
                  <a:srgbClr val="212529"/>
                </a:solidFill>
                <a:effectLst/>
                <a:latin typeface="Segoe Print" panose="02000600000000000000" pitchFamily="2" charset="0"/>
              </a:rPr>
              <a:t>  </a:t>
            </a:r>
            <a:endParaRPr lang="sl-SI" dirty="0">
              <a:latin typeface="Segoe Print" panose="02000600000000000000" pitchFamily="2" charset="0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EDF4E9AF-43D8-40D4-B0A0-8D409C0181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4551" y="3717744"/>
            <a:ext cx="3300229" cy="22012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309581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46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ka 12">
            <a:extLst>
              <a:ext uri="{FF2B5EF4-FFF2-40B4-BE49-F238E27FC236}">
                <a16:creationId xmlns:a16="http://schemas.microsoft.com/office/drawing/2014/main" id="{B3D3430B-156E-4B29-A835-1BBC645634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25" y="5781855"/>
            <a:ext cx="3049825" cy="1076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FC339DD4-837A-4512-9F14-99D1A82949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625" y="0"/>
            <a:ext cx="1632714" cy="1413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Naslov 1">
            <a:extLst>
              <a:ext uri="{FF2B5EF4-FFF2-40B4-BE49-F238E27FC236}">
                <a16:creationId xmlns:a16="http://schemas.microsoft.com/office/drawing/2014/main" id="{1A0F32CE-523D-44CC-99D6-50424A9AAD2F}"/>
              </a:ext>
            </a:extLst>
          </p:cNvPr>
          <p:cNvSpPr txBox="1">
            <a:spLocks/>
          </p:cNvSpPr>
          <p:nvPr/>
        </p:nvSpPr>
        <p:spPr>
          <a:xfrm>
            <a:off x="1524000" y="236641"/>
            <a:ext cx="9144000" cy="140766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sl-SI" sz="4400" b="1" dirty="0">
                <a:solidFill>
                  <a:schemeClr val="accent5"/>
                </a:solidFill>
                <a:latin typeface="Segoe Print" panose="02000600000000000000" pitchFamily="2" charset="0"/>
              </a:rPr>
              <a:t>MEPI ODPRAVE V OŠ</a:t>
            </a:r>
            <a:br>
              <a:rPr lang="sl-SI" sz="4400" b="1" dirty="0">
                <a:solidFill>
                  <a:schemeClr val="accent5"/>
                </a:solidFill>
                <a:latin typeface="Segoe Print" panose="02000600000000000000" pitchFamily="2" charset="0"/>
              </a:rPr>
            </a:br>
            <a:r>
              <a:rPr lang="sl-SI" sz="2900" b="1" dirty="0">
                <a:solidFill>
                  <a:schemeClr val="accent5"/>
                </a:solidFill>
                <a:latin typeface="Segoe Print" panose="02000600000000000000" pitchFamily="2" charset="0"/>
              </a:rPr>
              <a:t>PODROČJA</a:t>
            </a:r>
            <a:endParaRPr lang="sl-SI" sz="4400" b="1" dirty="0">
              <a:solidFill>
                <a:schemeClr val="accent5"/>
              </a:solidFill>
              <a:latin typeface="Segoe Print" panose="02000600000000000000" pitchFamily="2" charset="0"/>
            </a:endParaRPr>
          </a:p>
        </p:txBody>
      </p:sp>
      <p:sp>
        <p:nvSpPr>
          <p:cNvPr id="2" name="PoljeZBesedilom 1">
            <a:extLst>
              <a:ext uri="{FF2B5EF4-FFF2-40B4-BE49-F238E27FC236}">
                <a16:creationId xmlns:a16="http://schemas.microsoft.com/office/drawing/2014/main" id="{36CA2439-F054-453E-8001-3EADED86BF6A}"/>
              </a:ext>
            </a:extLst>
          </p:cNvPr>
          <p:cNvSpPr txBox="1"/>
          <p:nvPr/>
        </p:nvSpPr>
        <p:spPr>
          <a:xfrm>
            <a:off x="2847974" y="1847850"/>
            <a:ext cx="816292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l-SI" sz="2400" i="0" dirty="0">
                <a:solidFill>
                  <a:srgbClr val="212529"/>
                </a:solidFill>
                <a:effectLst/>
                <a:latin typeface="Segoe Print" panose="02000600000000000000" pitchFamily="2" charset="0"/>
              </a:rPr>
              <a:t>Udeleženci se skozi program srečajo z izzivi na </a:t>
            </a:r>
            <a:r>
              <a:rPr lang="sl-SI" sz="2400" b="1" i="0" dirty="0">
                <a:solidFill>
                  <a:srgbClr val="212529"/>
                </a:solidFill>
                <a:effectLst/>
                <a:latin typeface="Segoe Print" panose="02000600000000000000" pitchFamily="2" charset="0"/>
              </a:rPr>
              <a:t>štirih</a:t>
            </a:r>
            <a:r>
              <a:rPr lang="sl-SI" sz="2400" i="0" dirty="0">
                <a:solidFill>
                  <a:srgbClr val="212529"/>
                </a:solidFill>
                <a:effectLst/>
                <a:latin typeface="Segoe Print" panose="02000600000000000000" pitchFamily="2" charset="0"/>
              </a:rPr>
              <a:t> različnih področjih: </a:t>
            </a:r>
          </a:p>
          <a:p>
            <a:pPr algn="l"/>
            <a:endParaRPr lang="sl-SI" sz="2400" b="0" i="0" dirty="0">
              <a:solidFill>
                <a:srgbClr val="212529"/>
              </a:solidFill>
              <a:effectLst/>
              <a:latin typeface="Segoe Print" panose="02000600000000000000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l-SI" sz="2400" b="0" i="0" dirty="0">
                <a:solidFill>
                  <a:srgbClr val="212529"/>
                </a:solidFill>
                <a:effectLst/>
                <a:highlight>
                  <a:srgbClr val="FFFF00"/>
                </a:highlight>
                <a:latin typeface="Segoe Print" panose="02000600000000000000" pitchFamily="2" charset="0"/>
              </a:rPr>
              <a:t>prostovoljno delo,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l-SI" sz="2400" b="0" i="0" dirty="0">
                <a:solidFill>
                  <a:srgbClr val="212529"/>
                </a:solidFill>
                <a:effectLst/>
                <a:highlight>
                  <a:srgbClr val="FFFF00"/>
                </a:highlight>
                <a:latin typeface="Segoe Print" panose="02000600000000000000" pitchFamily="2" charset="0"/>
              </a:rPr>
              <a:t>veščine,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l-SI" sz="2400" b="0" i="0" dirty="0">
                <a:solidFill>
                  <a:srgbClr val="212529"/>
                </a:solidFill>
                <a:effectLst/>
                <a:highlight>
                  <a:srgbClr val="FFFF00"/>
                </a:highlight>
                <a:latin typeface="Segoe Print" panose="02000600000000000000" pitchFamily="2" charset="0"/>
              </a:rPr>
              <a:t>rekreativni šport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l-SI" sz="2400" b="0" i="0" dirty="0">
                <a:solidFill>
                  <a:srgbClr val="212529"/>
                </a:solidFill>
                <a:effectLst/>
                <a:highlight>
                  <a:srgbClr val="FFFF00"/>
                </a:highlight>
                <a:latin typeface="Segoe Print" panose="02000600000000000000" pitchFamily="2" charset="0"/>
              </a:rPr>
              <a:t>in pustolovske odprave. </a:t>
            </a:r>
          </a:p>
          <a:p>
            <a:pPr algn="l"/>
            <a:endParaRPr lang="sl-SI" sz="2400" dirty="0">
              <a:solidFill>
                <a:srgbClr val="212529"/>
              </a:solidFill>
              <a:latin typeface="Segoe Print" panose="02000600000000000000" pitchFamily="2" charset="0"/>
            </a:endParaRPr>
          </a:p>
          <a:p>
            <a:pPr algn="l"/>
            <a:r>
              <a:rPr lang="sl-SI" sz="2400" b="0" i="0" dirty="0">
                <a:solidFill>
                  <a:srgbClr val="212529"/>
                </a:solidFill>
                <a:effectLst/>
                <a:latin typeface="Segoe Print" panose="02000600000000000000" pitchFamily="2" charset="0"/>
              </a:rPr>
              <a:t>Mladi si cilje na posameznih področjih postavljajo glede na starost, sposobnosti in prednostne naloge.</a:t>
            </a:r>
          </a:p>
          <a:p>
            <a:r>
              <a:rPr lang="sl-SI" sz="2400" i="0" dirty="0">
                <a:solidFill>
                  <a:srgbClr val="212529"/>
                </a:solidFill>
                <a:effectLst/>
                <a:latin typeface="Segoe Print" panose="02000600000000000000" pitchFamily="2" charset="0"/>
              </a:rPr>
              <a:t> </a:t>
            </a:r>
            <a:endParaRPr lang="sl-SI" sz="2000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1041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46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ka 12">
            <a:extLst>
              <a:ext uri="{FF2B5EF4-FFF2-40B4-BE49-F238E27FC236}">
                <a16:creationId xmlns:a16="http://schemas.microsoft.com/office/drawing/2014/main" id="{B3D3430B-156E-4B29-A835-1BBC645634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25" y="5781855"/>
            <a:ext cx="3049825" cy="1076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FC339DD4-837A-4512-9F14-99D1A82949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625" y="0"/>
            <a:ext cx="1632714" cy="1413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287F38CD-0E92-4FB7-8CD6-7E5F206148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2492" y="1796706"/>
            <a:ext cx="5719160" cy="47474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Naslov 1">
            <a:extLst>
              <a:ext uri="{FF2B5EF4-FFF2-40B4-BE49-F238E27FC236}">
                <a16:creationId xmlns:a16="http://schemas.microsoft.com/office/drawing/2014/main" id="{1A0F32CE-523D-44CC-99D6-50424A9AAD2F}"/>
              </a:ext>
            </a:extLst>
          </p:cNvPr>
          <p:cNvSpPr txBox="1">
            <a:spLocks/>
          </p:cNvSpPr>
          <p:nvPr/>
        </p:nvSpPr>
        <p:spPr>
          <a:xfrm>
            <a:off x="1524000" y="236641"/>
            <a:ext cx="9144000" cy="140766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sl-SI" sz="4400" b="1" dirty="0">
                <a:solidFill>
                  <a:schemeClr val="accent5"/>
                </a:solidFill>
                <a:latin typeface="Segoe Print" panose="02000600000000000000" pitchFamily="2" charset="0"/>
              </a:rPr>
              <a:t>MEPI ODPRAVE V OŠ</a:t>
            </a:r>
            <a:br>
              <a:rPr lang="sl-SI" sz="4400" b="1" dirty="0">
                <a:solidFill>
                  <a:schemeClr val="accent5"/>
                </a:solidFill>
                <a:latin typeface="Segoe Print" panose="02000600000000000000" pitchFamily="2" charset="0"/>
              </a:rPr>
            </a:br>
            <a:r>
              <a:rPr lang="sl-SI" sz="2900" b="1" dirty="0">
                <a:solidFill>
                  <a:schemeClr val="accent5"/>
                </a:solidFill>
                <a:latin typeface="Segoe Print" panose="02000600000000000000" pitchFamily="2" charset="0"/>
              </a:rPr>
              <a:t>TRAJANJE NA BRONASTI STOPNJI</a:t>
            </a:r>
            <a:endParaRPr lang="sl-SI" sz="4400" b="1" dirty="0">
              <a:solidFill>
                <a:schemeClr val="accent5"/>
              </a:solidFill>
              <a:latin typeface="Segoe Print" panose="02000600000000000000" pitchFamily="2" charset="0"/>
            </a:endParaRPr>
          </a:p>
        </p:txBody>
      </p:sp>
      <p:sp>
        <p:nvSpPr>
          <p:cNvPr id="2" name="PoljeZBesedilom 1">
            <a:extLst>
              <a:ext uri="{FF2B5EF4-FFF2-40B4-BE49-F238E27FC236}">
                <a16:creationId xmlns:a16="http://schemas.microsoft.com/office/drawing/2014/main" id="{4D5F7491-E533-4167-90C5-875A3F9545BC}"/>
              </a:ext>
            </a:extLst>
          </p:cNvPr>
          <p:cNvSpPr txBox="1"/>
          <p:nvPr/>
        </p:nvSpPr>
        <p:spPr>
          <a:xfrm>
            <a:off x="9535885" y="5431579"/>
            <a:ext cx="1382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>
                <a:highlight>
                  <a:srgbClr val="FFFF00"/>
                </a:highlight>
                <a:latin typeface="Segoe Print" panose="02000600000000000000" pitchFamily="2" charset="0"/>
              </a:rPr>
              <a:t>-&gt; 2X</a:t>
            </a:r>
          </a:p>
        </p:txBody>
      </p:sp>
    </p:spTree>
    <p:extLst>
      <p:ext uri="{BB962C8B-B14F-4D97-AF65-F5344CB8AC3E}">
        <p14:creationId xmlns:p14="http://schemas.microsoft.com/office/powerpoint/2010/main" val="31417426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46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ka 12">
            <a:extLst>
              <a:ext uri="{FF2B5EF4-FFF2-40B4-BE49-F238E27FC236}">
                <a16:creationId xmlns:a16="http://schemas.microsoft.com/office/drawing/2014/main" id="{B3D3430B-156E-4B29-A835-1BBC645634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25" y="5781855"/>
            <a:ext cx="3049825" cy="1076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FC339DD4-837A-4512-9F14-99D1A82949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625" y="0"/>
            <a:ext cx="1632714" cy="1413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287F38CD-0E92-4FB7-8CD6-7E5F206148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1225" y="4234379"/>
            <a:ext cx="2981327" cy="24747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Naslov 1">
            <a:extLst>
              <a:ext uri="{FF2B5EF4-FFF2-40B4-BE49-F238E27FC236}">
                <a16:creationId xmlns:a16="http://schemas.microsoft.com/office/drawing/2014/main" id="{1A0F32CE-523D-44CC-99D6-50424A9AAD2F}"/>
              </a:ext>
            </a:extLst>
          </p:cNvPr>
          <p:cNvSpPr txBox="1">
            <a:spLocks/>
          </p:cNvSpPr>
          <p:nvPr/>
        </p:nvSpPr>
        <p:spPr>
          <a:xfrm>
            <a:off x="1524000" y="236641"/>
            <a:ext cx="9144000" cy="140766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sl-SI" sz="4400" b="1" dirty="0">
                <a:solidFill>
                  <a:schemeClr val="accent5"/>
                </a:solidFill>
                <a:latin typeface="Segoe Print" panose="02000600000000000000" pitchFamily="2" charset="0"/>
              </a:rPr>
              <a:t>MEPI ODPRAVE V OŠ</a:t>
            </a:r>
            <a:br>
              <a:rPr lang="sl-SI" sz="4400" b="1" dirty="0">
                <a:solidFill>
                  <a:schemeClr val="accent5"/>
                </a:solidFill>
                <a:latin typeface="Segoe Print" panose="02000600000000000000" pitchFamily="2" charset="0"/>
              </a:rPr>
            </a:br>
            <a:r>
              <a:rPr lang="sl-SI" sz="2900" b="1" dirty="0">
                <a:solidFill>
                  <a:schemeClr val="accent5"/>
                </a:solidFill>
                <a:latin typeface="Segoe Print" panose="02000600000000000000" pitchFamily="2" charset="0"/>
              </a:rPr>
              <a:t>TRAJANJE NA BRONASTI STOPNJI</a:t>
            </a:r>
            <a:endParaRPr lang="sl-SI" sz="4400" b="1" dirty="0">
              <a:solidFill>
                <a:schemeClr val="accent5"/>
              </a:solidFill>
              <a:latin typeface="Segoe Print" panose="02000600000000000000" pitchFamily="2" charset="0"/>
            </a:endParaRP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696B6AB3-E16A-4C33-936F-5D0F0F877E57}"/>
              </a:ext>
            </a:extLst>
          </p:cNvPr>
          <p:cNvSpPr txBox="1"/>
          <p:nvPr/>
        </p:nvSpPr>
        <p:spPr>
          <a:xfrm>
            <a:off x="3600451" y="1790700"/>
            <a:ext cx="77152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latin typeface="Segoe Print" panose="02000600000000000000" pitchFamily="2" charset="0"/>
              </a:rPr>
              <a:t>Udeleženec mora opraviti še dodatne tri mesece na katerem koli od teh področij.  </a:t>
            </a:r>
          </a:p>
          <a:p>
            <a:endParaRPr lang="sl-SI" sz="2400" dirty="0">
              <a:latin typeface="Segoe Print" panose="02000600000000000000" pitchFamily="2" charset="0"/>
            </a:endParaRPr>
          </a:p>
          <a:p>
            <a:r>
              <a:rPr lang="sl-SI" sz="2400" dirty="0">
                <a:latin typeface="Segoe Print" panose="02000600000000000000" pitchFamily="2" charset="0"/>
              </a:rPr>
              <a:t>Udeležba se meri v polnih mesecih s predpostavko, da je udeleženec aktiven na posameznem področju vsaj eno uro na teden. </a:t>
            </a:r>
          </a:p>
        </p:txBody>
      </p:sp>
    </p:spTree>
    <p:extLst>
      <p:ext uri="{BB962C8B-B14F-4D97-AF65-F5344CB8AC3E}">
        <p14:creationId xmlns:p14="http://schemas.microsoft.com/office/powerpoint/2010/main" val="31701305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46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ka 12">
            <a:extLst>
              <a:ext uri="{FF2B5EF4-FFF2-40B4-BE49-F238E27FC236}">
                <a16:creationId xmlns:a16="http://schemas.microsoft.com/office/drawing/2014/main" id="{B3D3430B-156E-4B29-A835-1BBC645634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50" y="5781855"/>
            <a:ext cx="3049825" cy="1076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95D5AD78-1F18-41DF-8164-9FE2B86D35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08083"/>
            <a:ext cx="9144000" cy="1154112"/>
          </a:xfrm>
        </p:spPr>
        <p:txBody>
          <a:bodyPr>
            <a:noAutofit/>
          </a:bodyPr>
          <a:lstStyle/>
          <a:p>
            <a:pPr algn="ctr"/>
            <a:r>
              <a:rPr lang="sl-SI" sz="4300" b="1" dirty="0">
                <a:solidFill>
                  <a:schemeClr val="accent5"/>
                </a:solidFill>
                <a:latin typeface="Segoe Print" panose="02000600000000000000" pitchFamily="2" charset="0"/>
              </a:rPr>
              <a:t>MEPI ODPRAVE V OŠ</a:t>
            </a:r>
            <a:br>
              <a:rPr lang="sl-SI" sz="4300" b="1" dirty="0">
                <a:solidFill>
                  <a:schemeClr val="accent5"/>
                </a:solidFill>
                <a:latin typeface="Segoe Print" panose="02000600000000000000" pitchFamily="2" charset="0"/>
              </a:rPr>
            </a:br>
            <a:r>
              <a:rPr lang="sl-SI" sz="2800" b="1" dirty="0">
                <a:solidFill>
                  <a:schemeClr val="accent5"/>
                </a:solidFill>
                <a:latin typeface="Segoe Print" panose="02000600000000000000" pitchFamily="2" charset="0"/>
              </a:rPr>
              <a:t>SPODBUJANJE ŽIVLJENJSKIH VEŠČIN</a:t>
            </a:r>
            <a:endParaRPr lang="sl-SI" sz="2800" dirty="0">
              <a:solidFill>
                <a:schemeClr val="accent5"/>
              </a:solidFill>
              <a:latin typeface="Segoe Print" panose="02000600000000000000" pitchFamily="2" charset="0"/>
            </a:endParaRPr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FC339DD4-837A-4512-9F14-99D1A82949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528" y="-30092"/>
            <a:ext cx="1632714" cy="1413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6FCD9E18-4DDA-46DB-93B1-441F1202AB79}"/>
              </a:ext>
            </a:extLst>
          </p:cNvPr>
          <p:cNvSpPr txBox="1"/>
          <p:nvPr/>
        </p:nvSpPr>
        <p:spPr>
          <a:xfrm>
            <a:off x="3676650" y="1914148"/>
            <a:ext cx="7724775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sl-SI" sz="2200" i="0" dirty="0">
              <a:effectLst/>
              <a:latin typeface="Segoe Print" panose="02000600000000000000" pitchFamily="2" charset="0"/>
            </a:endParaRPr>
          </a:p>
          <a:p>
            <a:pPr algn="l"/>
            <a:r>
              <a:rPr lang="sl-SI" sz="2200" b="1" i="0" dirty="0">
                <a:effectLst/>
                <a:latin typeface="Segoe Print" panose="02000600000000000000" pitchFamily="2" charset="0"/>
              </a:rPr>
              <a:t>Na področju odprav udeleženci:</a:t>
            </a:r>
          </a:p>
          <a:p>
            <a:pPr algn="l"/>
            <a:endParaRPr lang="sl-SI" sz="2200" dirty="0">
              <a:latin typeface="Segoe Print" panose="02000600000000000000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l-SI" sz="2200" i="0" dirty="0">
                <a:effectLst/>
                <a:latin typeface="Segoe Print" panose="02000600000000000000" pitchFamily="2" charset="0"/>
              </a:rPr>
              <a:t>demonstrirajo podjetnost in samostojnost,</a:t>
            </a:r>
          </a:p>
          <a:p>
            <a:pPr algn="l"/>
            <a:r>
              <a:rPr lang="sl-SI" sz="2200" i="0" dirty="0">
                <a:effectLst/>
                <a:latin typeface="Segoe Print" panose="02000600000000000000" pitchFamily="2" charset="0"/>
              </a:rPr>
              <a:t>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l-SI" sz="2200" i="0" dirty="0">
                <a:effectLst/>
                <a:latin typeface="Segoe Print" panose="02000600000000000000" pitchFamily="2" charset="0"/>
              </a:rPr>
              <a:t>se odzivajo na izzive,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sl-SI" sz="2200" i="0" dirty="0">
              <a:effectLst/>
              <a:latin typeface="Segoe Print" panose="02000600000000000000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l-SI" sz="2200" i="0" dirty="0">
                <a:effectLst/>
                <a:latin typeface="Segoe Print" panose="02000600000000000000" pitchFamily="2" charset="0"/>
              </a:rPr>
              <a:t>se dokažejo kot član tima,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sl-SI" sz="2200" i="0" dirty="0">
              <a:effectLst/>
              <a:latin typeface="Segoe Print" panose="02000600000000000000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l-SI" sz="2200" i="0" dirty="0">
                <a:effectLst/>
                <a:latin typeface="Segoe Print" panose="02000600000000000000" pitchFamily="2" charset="0"/>
              </a:rPr>
              <a:t>razvijajo vodstvene sposobnosti,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sl-SI" sz="2200" i="0" dirty="0">
              <a:effectLst/>
              <a:latin typeface="Segoe Print" panose="02000600000000000000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l-SI" sz="2200" i="0" dirty="0">
                <a:effectLst/>
                <a:latin typeface="Segoe Print" panose="02000600000000000000" pitchFamily="2" charset="0"/>
              </a:rPr>
              <a:t>ter prepoznavajo potrebe in kvalitete drugih. </a:t>
            </a:r>
          </a:p>
          <a:p>
            <a:pPr algn="l"/>
            <a:r>
              <a:rPr lang="sl-SI" sz="2200" i="0" dirty="0">
                <a:effectLst/>
                <a:latin typeface="Segoe Print" panose="02000600000000000000" pitchFamily="2" charset="0"/>
              </a:rPr>
              <a:t>   </a:t>
            </a:r>
          </a:p>
          <a:p>
            <a:pPr algn="l"/>
            <a:endParaRPr lang="sl-SI" sz="2200" b="0" i="0" dirty="0">
              <a:effectLst/>
              <a:latin typeface="Segoe Print" panose="02000600000000000000" pitchFamily="2" charset="0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4F555676-89FB-4F3F-B7ED-51B15191E8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275" y="2400370"/>
            <a:ext cx="2724150" cy="99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623625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46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ka 12">
            <a:extLst>
              <a:ext uri="{FF2B5EF4-FFF2-40B4-BE49-F238E27FC236}">
                <a16:creationId xmlns:a16="http://schemas.microsoft.com/office/drawing/2014/main" id="{B3D3430B-156E-4B29-A835-1BBC645634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50" y="5781855"/>
            <a:ext cx="3049825" cy="1076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95D5AD78-1F18-41DF-8164-9FE2B86D35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08083"/>
            <a:ext cx="9144000" cy="1154112"/>
          </a:xfrm>
        </p:spPr>
        <p:txBody>
          <a:bodyPr>
            <a:noAutofit/>
          </a:bodyPr>
          <a:lstStyle/>
          <a:p>
            <a:pPr algn="ctr"/>
            <a:r>
              <a:rPr lang="sl-SI" sz="4300" b="1" dirty="0">
                <a:solidFill>
                  <a:schemeClr val="accent5"/>
                </a:solidFill>
                <a:latin typeface="Segoe Print" panose="02000600000000000000" pitchFamily="2" charset="0"/>
              </a:rPr>
              <a:t>MEPI ODPRAVE V OŠ</a:t>
            </a:r>
            <a:br>
              <a:rPr lang="sl-SI" sz="4300" b="1" dirty="0">
                <a:solidFill>
                  <a:schemeClr val="accent5"/>
                </a:solidFill>
                <a:latin typeface="Segoe Print" panose="02000600000000000000" pitchFamily="2" charset="0"/>
              </a:rPr>
            </a:br>
            <a:r>
              <a:rPr lang="sl-SI" sz="2800" dirty="0">
                <a:solidFill>
                  <a:schemeClr val="accent5"/>
                </a:solidFill>
                <a:latin typeface="Segoe Print" panose="02000600000000000000" pitchFamily="2" charset="0"/>
              </a:rPr>
              <a:t>PRIPRAVE NA PUSTOLOVSKE ODPRAVE</a:t>
            </a:r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FC339DD4-837A-4512-9F14-99D1A82949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528" y="-30092"/>
            <a:ext cx="1632714" cy="1413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6FCD9E18-4DDA-46DB-93B1-441F1202AB79}"/>
              </a:ext>
            </a:extLst>
          </p:cNvPr>
          <p:cNvSpPr txBox="1"/>
          <p:nvPr/>
        </p:nvSpPr>
        <p:spPr>
          <a:xfrm>
            <a:off x="3676650" y="1914148"/>
            <a:ext cx="7724775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sl-SI" sz="2200" i="0" dirty="0">
              <a:effectLst/>
              <a:latin typeface="Segoe Print" panose="02000600000000000000" pitchFamily="2" charset="0"/>
            </a:endParaRPr>
          </a:p>
          <a:p>
            <a:pPr algn="l"/>
            <a:r>
              <a:rPr lang="sl-SI" sz="2200" i="0" dirty="0">
                <a:effectLst/>
                <a:latin typeface="Segoe Print" panose="02000600000000000000" pitchFamily="2" charset="0"/>
              </a:rPr>
              <a:t>Splošni namen odprave je pri udeležencih spodbuditi duh dogodivščine in odkrivanja (okolice in samega sebe).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sl-SI" sz="2200" dirty="0">
              <a:latin typeface="Segoe Print" panose="02000600000000000000" pitchFamily="2" charset="0"/>
            </a:endParaRPr>
          </a:p>
          <a:p>
            <a:pPr algn="l"/>
            <a:r>
              <a:rPr lang="sl-SI" sz="2200" i="0" dirty="0">
                <a:effectLst/>
                <a:latin typeface="Segoe Print" panose="02000600000000000000" pitchFamily="2" charset="0"/>
              </a:rPr>
              <a:t>Priprave bodo potekale enkrat do dvakrat mesečno. Trajale </a:t>
            </a:r>
            <a:r>
              <a:rPr lang="sl-SI" sz="2200" dirty="0">
                <a:latin typeface="Segoe Print" panose="02000600000000000000" pitchFamily="2" charset="0"/>
              </a:rPr>
              <a:t>bodo okoli 90 minut.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sl-SI" sz="2200" i="0" dirty="0">
              <a:effectLst/>
              <a:latin typeface="Segoe Print" panose="02000600000000000000" pitchFamily="2" charset="0"/>
            </a:endParaRPr>
          </a:p>
          <a:p>
            <a:pPr algn="l"/>
            <a:r>
              <a:rPr lang="sl-SI" sz="2200" i="0" dirty="0">
                <a:effectLst/>
                <a:latin typeface="Segoe Print" panose="02000600000000000000" pitchFamily="2" charset="0"/>
              </a:rPr>
              <a:t>Pred poskusno in kvalifikacijsko odpravo bodo srečanja pogostejša in bolj intenzivna (spomladi).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sl-SI" sz="2200" i="0" dirty="0">
              <a:effectLst/>
              <a:latin typeface="Segoe Print" panose="02000600000000000000" pitchFamily="2" charset="0"/>
            </a:endParaRPr>
          </a:p>
          <a:p>
            <a:pPr algn="l"/>
            <a:r>
              <a:rPr lang="sl-SI" sz="2200" i="0" dirty="0">
                <a:effectLst/>
                <a:latin typeface="Segoe Print" panose="02000600000000000000" pitchFamily="2" charset="0"/>
              </a:rPr>
              <a:t>Cilj priprav je udeležencem zagotoviti zadostne izkušnje, da lahko čimbolj </a:t>
            </a:r>
            <a:r>
              <a:rPr lang="sl-SI" sz="2200" i="0" dirty="0">
                <a:effectLst/>
                <a:highlight>
                  <a:srgbClr val="FFFF00"/>
                </a:highlight>
                <a:latin typeface="Segoe Print" panose="02000600000000000000" pitchFamily="2" charset="0"/>
              </a:rPr>
              <a:t>samostojno</a:t>
            </a:r>
            <a:r>
              <a:rPr lang="sl-SI" sz="2200" i="0" dirty="0">
                <a:effectLst/>
                <a:latin typeface="Segoe Print" panose="02000600000000000000" pitchFamily="2" charset="0"/>
              </a:rPr>
              <a:t> načrtujejo in se lotijo kvalifikacijske odprave. </a:t>
            </a:r>
          </a:p>
          <a:p>
            <a:pPr algn="l"/>
            <a:r>
              <a:rPr lang="sl-SI" sz="2200" i="0" dirty="0">
                <a:effectLst/>
                <a:latin typeface="Segoe Print" panose="02000600000000000000" pitchFamily="2" charset="0"/>
              </a:rPr>
              <a:t>   </a:t>
            </a:r>
          </a:p>
          <a:p>
            <a:pPr algn="l"/>
            <a:endParaRPr lang="sl-SI" sz="2200" b="0" i="0" dirty="0">
              <a:effectLst/>
              <a:latin typeface="Segoe Print" panose="02000600000000000000" pitchFamily="2" charset="0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B13764E-FE12-44D3-A8C3-6F08FADDB0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563" y="2400370"/>
            <a:ext cx="2724150" cy="99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507643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46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ka 12">
            <a:extLst>
              <a:ext uri="{FF2B5EF4-FFF2-40B4-BE49-F238E27FC236}">
                <a16:creationId xmlns:a16="http://schemas.microsoft.com/office/drawing/2014/main" id="{B3D3430B-156E-4B29-A835-1BBC645634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50" y="5781855"/>
            <a:ext cx="3049825" cy="1076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95D5AD78-1F18-41DF-8164-9FE2B86D35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08083"/>
            <a:ext cx="9144000" cy="1154112"/>
          </a:xfrm>
        </p:spPr>
        <p:txBody>
          <a:bodyPr>
            <a:noAutofit/>
          </a:bodyPr>
          <a:lstStyle/>
          <a:p>
            <a:pPr algn="ctr"/>
            <a:r>
              <a:rPr lang="sl-SI" sz="4300" b="1" dirty="0">
                <a:solidFill>
                  <a:schemeClr val="accent5"/>
                </a:solidFill>
                <a:latin typeface="Segoe Print" panose="02000600000000000000" pitchFamily="2" charset="0"/>
              </a:rPr>
              <a:t>MEPI ODPRAVE V OŠ</a:t>
            </a:r>
            <a:br>
              <a:rPr lang="sl-SI" sz="4300" b="1" dirty="0">
                <a:solidFill>
                  <a:schemeClr val="accent5"/>
                </a:solidFill>
                <a:latin typeface="Segoe Print" panose="02000600000000000000" pitchFamily="2" charset="0"/>
              </a:rPr>
            </a:br>
            <a:r>
              <a:rPr lang="sl-SI" sz="2800" dirty="0">
                <a:solidFill>
                  <a:schemeClr val="accent5"/>
                </a:solidFill>
                <a:latin typeface="Segoe Print" panose="02000600000000000000" pitchFamily="2" charset="0"/>
              </a:rPr>
              <a:t>ČASOVNI OKVIR ODPRAV IN KRITERIJI</a:t>
            </a:r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FC339DD4-837A-4512-9F14-99D1A82949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528" y="-30092"/>
            <a:ext cx="1632714" cy="1413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6FCD9E18-4DDA-46DB-93B1-441F1202AB79}"/>
              </a:ext>
            </a:extLst>
          </p:cNvPr>
          <p:cNvSpPr txBox="1"/>
          <p:nvPr/>
        </p:nvSpPr>
        <p:spPr>
          <a:xfrm>
            <a:off x="3705225" y="2164943"/>
            <a:ext cx="7724775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sl-SI" sz="2200" dirty="0">
                <a:latin typeface="Segoe Print" panose="02000600000000000000" pitchFamily="2" charset="0"/>
              </a:rPr>
              <a:t>V vsaki skupini mora biti med 4 in 7 udeležencev. Pri potovanju morajo biti samostojni. Od spremljevalcev lahko na dogovorjenih točkah dobijo samo svežo vodo.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sl-SI" sz="2200" i="0" dirty="0">
              <a:effectLst/>
              <a:latin typeface="Segoe Print" panose="02000600000000000000" pitchFamily="2" charset="0"/>
            </a:endParaRPr>
          </a:p>
          <a:p>
            <a:pPr algn="l"/>
            <a:r>
              <a:rPr lang="sl-SI" sz="2200" i="0" dirty="0">
                <a:effectLst/>
                <a:latin typeface="Segoe Print" panose="02000600000000000000" pitchFamily="2" charset="0"/>
              </a:rPr>
              <a:t>Čas načrtovanih aktivnosti je min. 6. ur na dan.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sl-SI" sz="2200" dirty="0">
              <a:latin typeface="Segoe Print" panose="02000600000000000000" pitchFamily="2" charset="0"/>
            </a:endParaRPr>
          </a:p>
          <a:p>
            <a:pPr algn="l"/>
            <a:r>
              <a:rPr lang="sl-SI" sz="2200" dirty="0">
                <a:latin typeface="Segoe Print" panose="02000600000000000000" pitchFamily="2" charset="0"/>
              </a:rPr>
              <a:t>V obeh dneh morajo skupaj prehoditi vsaj 24km.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sl-SI" sz="2200" dirty="0">
              <a:latin typeface="Segoe Print" panose="02000600000000000000" pitchFamily="2" charset="0"/>
            </a:endParaRPr>
          </a:p>
          <a:p>
            <a:pPr algn="l"/>
            <a:r>
              <a:rPr lang="sl-SI" sz="2200" dirty="0">
                <a:latin typeface="Segoe Print" panose="02000600000000000000" pitchFamily="2" charset="0"/>
              </a:rPr>
              <a:t>Enkrat si morajo pripraviti topel obrok.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sl-SI" sz="2200" i="0" dirty="0">
              <a:effectLst/>
              <a:latin typeface="Segoe Print" panose="02000600000000000000" pitchFamily="2" charset="0"/>
            </a:endParaRPr>
          </a:p>
          <a:p>
            <a:pPr algn="l"/>
            <a:r>
              <a:rPr lang="sl-SI" sz="2200" dirty="0">
                <a:latin typeface="Segoe Print" panose="02000600000000000000" pitchFamily="2" charset="0"/>
              </a:rPr>
              <a:t>Odprava mora imeti konkreten namen.</a:t>
            </a:r>
            <a:endParaRPr lang="sl-SI" sz="2200" i="0" dirty="0">
              <a:effectLst/>
              <a:latin typeface="Segoe Print" panose="02000600000000000000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sl-SI" sz="2200" dirty="0">
              <a:latin typeface="Segoe Print" panose="02000600000000000000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sl-SI" sz="2200" i="0" dirty="0">
              <a:effectLst/>
              <a:latin typeface="Segoe Print" panose="02000600000000000000" pitchFamily="2" charset="0"/>
            </a:endParaRPr>
          </a:p>
          <a:p>
            <a:pPr algn="l"/>
            <a:endParaRPr lang="sl-SI" sz="2200" b="0" i="0" dirty="0">
              <a:effectLst/>
              <a:latin typeface="Segoe Print" panose="02000600000000000000" pitchFamily="2" charset="0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18D39A9-D366-41B0-B44D-58FD43D916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275" y="2400370"/>
            <a:ext cx="2724150" cy="99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281637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Šelest">
  <a:themeElements>
    <a:clrScheme name="Šelest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Šelest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Šelest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D5F7E48F54F704887E51141EDB47842" ma:contentTypeVersion="4" ma:contentTypeDescription="Ustvari nov dokument." ma:contentTypeScope="" ma:versionID="2da110230f14c9fa2bbfe7dd91382ed5">
  <xsd:schema xmlns:xsd="http://www.w3.org/2001/XMLSchema" xmlns:xs="http://www.w3.org/2001/XMLSchema" xmlns:p="http://schemas.microsoft.com/office/2006/metadata/properties" xmlns:ns2="c6f22f8d-f25b-4b3d-a640-0d57ac8bf46a" xmlns:ns3="ecc81b9c-2d90-4978-84cd-322b73be0028" targetNamespace="http://schemas.microsoft.com/office/2006/metadata/properties" ma:root="true" ma:fieldsID="23c61a149e3fbbe0b141ea264a060905" ns2:_="" ns3:_="">
    <xsd:import namespace="c6f22f8d-f25b-4b3d-a640-0d57ac8bf46a"/>
    <xsd:import namespace="ecc81b9c-2d90-4978-84cd-322b73be002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f22f8d-f25b-4b3d-a640-0d57ac8bf4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c81b9c-2d90-4978-84cd-322b73be002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V skupni rabi z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V skupni rabi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cc81b9c-2d90-4978-84cd-322b73be0028">
      <UserInfo>
        <DisplayName>Člani mesta MEPI</DisplayName>
        <AccountId>7</AccountId>
        <AccountType/>
      </UserInfo>
      <UserInfo>
        <DisplayName>Tomaž Juvan</DisplayName>
        <AccountId>12</AccountId>
        <AccountType/>
      </UserInfo>
      <UserInfo>
        <DisplayName>Tjaša Milijaš</DisplayName>
        <AccountId>19</AccountId>
        <AccountType/>
      </UserInfo>
      <UserInfo>
        <DisplayName>Aleš Bobek</DisplayName>
        <AccountId>20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AB7F24F8-DA60-4589-839A-6BA305223846}"/>
</file>

<file path=customXml/itemProps2.xml><?xml version="1.0" encoding="utf-8"?>
<ds:datastoreItem xmlns:ds="http://schemas.openxmlformats.org/officeDocument/2006/customXml" ds:itemID="{4E5576B5-B329-457C-BF32-7B46C07058BB}"/>
</file>

<file path=customXml/itemProps3.xml><?xml version="1.0" encoding="utf-8"?>
<ds:datastoreItem xmlns:ds="http://schemas.openxmlformats.org/officeDocument/2006/customXml" ds:itemID="{7AFCCA6F-1294-4D3F-875F-EAED6D237116}"/>
</file>

<file path=docProps/app.xml><?xml version="1.0" encoding="utf-8"?>
<Properties xmlns="http://schemas.openxmlformats.org/officeDocument/2006/extended-properties" xmlns:vt="http://schemas.openxmlformats.org/officeDocument/2006/docPropsVTypes">
  <Template>Šelest</Template>
  <TotalTime>335</TotalTime>
  <Words>673</Words>
  <Application>Microsoft Office PowerPoint</Application>
  <PresentationFormat>Širokozaslonsko</PresentationFormat>
  <Paragraphs>136</Paragraphs>
  <Slides>14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14</vt:i4>
      </vt:variant>
    </vt:vector>
  </HeadingPairs>
  <TitlesOfParts>
    <vt:vector size="19" baseType="lpstr">
      <vt:lpstr>Arial</vt:lpstr>
      <vt:lpstr>Century Gothic</vt:lpstr>
      <vt:lpstr>Segoe Print</vt:lpstr>
      <vt:lpstr>Wingdings 3</vt:lpstr>
      <vt:lpstr>Šelest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MEPI ODPRAVE V OŠ SPODBUJANJE ŽIVLJENJSKIH VEŠČIN</vt:lpstr>
      <vt:lpstr>MEPI ODPRAVE V OŠ PRIPRAVE NA PUSTOLOVSKE ODPRAVE</vt:lpstr>
      <vt:lpstr>MEPI ODPRAVE V OŠ ČASOVNI OKVIR ODPRAV IN KRITERIJI</vt:lpstr>
      <vt:lpstr>MEPI ODPRAVE V OŠ KONKRETNI NAMENI ODPRAVE</vt:lpstr>
      <vt:lpstr>MEPI ODPRAVE V OŠ VSEBINA PRIPRAV  (1x do 2x MESEČNO, cca. 90 min.) </vt:lpstr>
      <vt:lpstr>MEPI ODPRAVE V OŠ VSEBINA PRIPRAV </vt:lpstr>
      <vt:lpstr>MEPI ODPRAVE V OŠ IZKUŠNJE UDELEŽENCEV</vt:lpstr>
      <vt:lpstr>MEPI ODPRAVE V OŠ IZKUŠNJE UDELEŽENCEV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BRONASTA STOPNJA</dc:title>
  <dc:creator>tomaz.juvan@osdravlje.si</dc:creator>
  <cp:lastModifiedBy>tomaz.juvan@osdravlje.si</cp:lastModifiedBy>
  <cp:revision>24</cp:revision>
  <dcterms:created xsi:type="dcterms:W3CDTF">2021-10-23T15:20:13Z</dcterms:created>
  <dcterms:modified xsi:type="dcterms:W3CDTF">2021-11-01T15:08:34Z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0x010100AD5F7E48F54F704887E51141EDB47842</vt:lpwstr>
  </property>
</Properties>
</file>